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88" r:id="rId9"/>
    <p:sldId id="289" r:id="rId10"/>
    <p:sldId id="262" r:id="rId11"/>
    <p:sldId id="263" r:id="rId12"/>
    <p:sldId id="290" r:id="rId13"/>
    <p:sldId id="264" r:id="rId14"/>
    <p:sldId id="265" r:id="rId15"/>
    <p:sldId id="266" r:id="rId16"/>
    <p:sldId id="267" r:id="rId17"/>
    <p:sldId id="268" r:id="rId18"/>
    <p:sldId id="270" r:id="rId19"/>
    <p:sldId id="271" r:id="rId20"/>
    <p:sldId id="272" r:id="rId21"/>
    <p:sldId id="274" r:id="rId22"/>
    <p:sldId id="275" r:id="rId23"/>
    <p:sldId id="276" r:id="rId24"/>
    <p:sldId id="273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91" r:id="rId35"/>
    <p:sldId id="292" r:id="rId36"/>
    <p:sldId id="293" r:id="rId37"/>
    <p:sldId id="286" r:id="rId38"/>
    <p:sldId id="287" r:id="rId39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993366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-6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" Target="slides/slide2.xml"/><Relationship Id="rId39" Type="http://schemas.openxmlformats.org/officeDocument/2006/relationships/slide" Target="slides/slide37.xml"/><Relationship Id="rId38" Type="http://schemas.openxmlformats.org/officeDocument/2006/relationships/slide" Target="slides/slide36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7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25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w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9.wmf"/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0.vml.rels><?xml version="1.0" encoding="UTF-8" standalone="yes"?>
<Relationships xmlns="http://schemas.openxmlformats.org/package/2006/relationships"><Relationship Id="rId4" Type="http://schemas.openxmlformats.org/officeDocument/2006/relationships/image" Target="../media/image43.wmf"/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wmf"/></Relationships>
</file>

<file path=ppt/drawings/_rels/vmlDrawing2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6.w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27.vml.rels><?xml version="1.0" encoding="UTF-8" standalone="yes"?>
<Relationships xmlns="http://schemas.openxmlformats.org/package/2006/relationships"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8.vml.rels><?xml version="1.0" encoding="UTF-8" standalone="yes"?>
<Relationships xmlns="http://schemas.openxmlformats.org/package/2006/relationships"><Relationship Id="rId5" Type="http://schemas.openxmlformats.org/officeDocument/2006/relationships/image" Target="../media/image59.wmf"/><Relationship Id="rId4" Type="http://schemas.openxmlformats.org/officeDocument/2006/relationships/image" Target="../media/image58.wmf"/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9.vml.rels><?xml version="1.0" encoding="UTF-8" standalone="yes"?>
<Relationships xmlns="http://schemas.openxmlformats.org/package/2006/relationships"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3" Type="http://schemas.openxmlformats.org/officeDocument/2006/relationships/image" Target="../media/image62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7" Type="http://schemas.openxmlformats.org/officeDocument/2006/relationships/image" Target="../media/image8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6.vml.rels><?xml version="1.0" encoding="UTF-8" standalone="yes"?>
<Relationships xmlns="http://schemas.openxmlformats.org/package/2006/relationships"><Relationship Id="rId7" Type="http://schemas.openxmlformats.org/officeDocument/2006/relationships/image" Target="../media/image9.wmf"/><Relationship Id="rId6" Type="http://schemas.openxmlformats.org/officeDocument/2006/relationships/image" Target="../media/image11.wmf"/><Relationship Id="rId5" Type="http://schemas.openxmlformats.org/officeDocument/2006/relationships/image" Target="../media/image7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7" Type="http://schemas.openxmlformats.org/officeDocument/2006/relationships/image" Target="../media/image9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5.wmf"/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8.vml.rels><?xml version="1.0" encoding="UTF-8" standalone="yes"?>
<Relationships xmlns="http://schemas.openxmlformats.org/package/2006/relationships"><Relationship Id="rId7" Type="http://schemas.openxmlformats.org/officeDocument/2006/relationships/image" Target="../media/image18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9.vml.rels><?xml version="1.0" encoding="UTF-8" standalone="yes"?>
<Relationships xmlns="http://schemas.openxmlformats.org/package/2006/relationships"><Relationship Id="rId5" Type="http://schemas.openxmlformats.org/officeDocument/2006/relationships/image" Target="../media/image23.wmf"/><Relationship Id="rId4" Type="http://schemas.openxmlformats.org/officeDocument/2006/relationships/image" Target="../media/image22.wmf"/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286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286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9150" y="1825625"/>
            <a:ext cx="3886200" cy="20986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9150" y="4076700"/>
            <a:ext cx="3886200" cy="2100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66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solidFill>
            <a:srgbClr val="FF33CC"/>
          </a:solidFill>
          <a:ln w="9525">
            <a:noFill/>
          </a:ln>
        </p:spPr>
        <p:txBody>
          <a:bodyPr anchor="ctr" anchorCtr="0"/>
          <a:p>
            <a:pPr lvl="0"/>
            <a:r>
              <a:rPr dirty="0"/>
              <a:t>Click to edit Master title style</a:t>
            </a:r>
            <a:endParaRPr dirty="0"/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dirty="0"/>
              <a:t>Click to edit Master text styles</a:t>
            </a:r>
            <a:endParaRPr dirty="0"/>
          </a:p>
          <a:p>
            <a:pPr lvl="1"/>
            <a:r>
              <a:rPr dirty="0"/>
              <a:t>Second level</a:t>
            </a:r>
            <a:endParaRPr dirty="0"/>
          </a:p>
          <a:p>
            <a:pPr lvl="2"/>
            <a:r>
              <a:rPr dirty="0"/>
              <a:t>Third level</a:t>
            </a:r>
            <a:endParaRPr dirty="0"/>
          </a:p>
          <a:p>
            <a:pPr lvl="3"/>
            <a:r>
              <a:rPr dirty="0"/>
              <a:t>Fourth level</a:t>
            </a:r>
            <a:endParaRPr dirty="0"/>
          </a:p>
          <a:p>
            <a:pPr lvl="4"/>
            <a:r>
              <a:rPr dirty="0"/>
              <a:t>Fifth level</a:t>
            </a:r>
            <a:endParaRPr dirty="0"/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fld id="{BB962C8B-B14F-4D97-AF65-F5344CB8AC3E}" type="datetime1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en-US" dirty="0">
              <a:latin typeface="Arial" panose="020B0604020202020204" pitchFamily="34" charset="0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Comic Sans MS" panose="030F0702030302020204" pitchFamily="66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8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37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5.bin"/><Relationship Id="rId2" Type="http://schemas.openxmlformats.org/officeDocument/2006/relationships/image" Target="../media/image2.wmf"/><Relationship Id="rId16" Type="http://schemas.openxmlformats.org/officeDocument/2006/relationships/vmlDrawing" Target="../drawings/vmlDrawing7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40.bin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39.bin"/><Relationship Id="rId10" Type="http://schemas.openxmlformats.org/officeDocument/2006/relationships/image" Target="../media/image7.wmf"/><Relationship Id="rId1" Type="http://schemas.openxmlformats.org/officeDocument/2006/relationships/oleObject" Target="../embeddings/oleObject34.bin"/></Relationships>
</file>

<file path=ppt/slides/_rels/slide1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45.bin"/><Relationship Id="rId8" Type="http://schemas.openxmlformats.org/officeDocument/2006/relationships/image" Target="../media/image15.wmf"/><Relationship Id="rId7" Type="http://schemas.openxmlformats.org/officeDocument/2006/relationships/oleObject" Target="../embeddings/oleObject44.bin"/><Relationship Id="rId6" Type="http://schemas.openxmlformats.org/officeDocument/2006/relationships/image" Target="../media/image14.wmf"/><Relationship Id="rId5" Type="http://schemas.openxmlformats.org/officeDocument/2006/relationships/oleObject" Target="../embeddings/oleObject4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42.bin"/><Relationship Id="rId2" Type="http://schemas.openxmlformats.org/officeDocument/2006/relationships/image" Target="../media/image12.wmf"/><Relationship Id="rId16" Type="http://schemas.openxmlformats.org/officeDocument/2006/relationships/vmlDrawing" Target="../drawings/vmlDrawing8.vml"/><Relationship Id="rId15" Type="http://schemas.openxmlformats.org/officeDocument/2006/relationships/slideLayout" Target="../slideLayouts/slideLayout6.xml"/><Relationship Id="rId14" Type="http://schemas.openxmlformats.org/officeDocument/2006/relationships/image" Target="../media/image18.wmf"/><Relationship Id="rId13" Type="http://schemas.openxmlformats.org/officeDocument/2006/relationships/oleObject" Target="../embeddings/oleObject47.bin"/><Relationship Id="rId12" Type="http://schemas.openxmlformats.org/officeDocument/2006/relationships/image" Target="../media/image17.wmf"/><Relationship Id="rId11" Type="http://schemas.openxmlformats.org/officeDocument/2006/relationships/oleObject" Target="../embeddings/oleObject46.bin"/><Relationship Id="rId10" Type="http://schemas.openxmlformats.org/officeDocument/2006/relationships/image" Target="../media/image16.wmf"/><Relationship Id="rId1" Type="http://schemas.openxmlformats.org/officeDocument/2006/relationships/oleObject" Target="../embeddings/oleObject41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2.bin"/><Relationship Id="rId8" Type="http://schemas.openxmlformats.org/officeDocument/2006/relationships/image" Target="../media/image22.wmf"/><Relationship Id="rId7" Type="http://schemas.openxmlformats.org/officeDocument/2006/relationships/oleObject" Target="../embeddings/oleObject51.bin"/><Relationship Id="rId6" Type="http://schemas.openxmlformats.org/officeDocument/2006/relationships/image" Target="../media/image21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20.wmf"/><Relationship Id="rId3" Type="http://schemas.openxmlformats.org/officeDocument/2006/relationships/oleObject" Target="../embeddings/oleObject49.bin"/><Relationship Id="rId2" Type="http://schemas.openxmlformats.org/officeDocument/2006/relationships/image" Target="../media/image19.wmf"/><Relationship Id="rId12" Type="http://schemas.openxmlformats.org/officeDocument/2006/relationships/vmlDrawing" Target="../drawings/vmlDrawing9.vml"/><Relationship Id="rId11" Type="http://schemas.openxmlformats.org/officeDocument/2006/relationships/slideLayout" Target="../slideLayouts/slideLayout13.xml"/><Relationship Id="rId10" Type="http://schemas.openxmlformats.org/officeDocument/2006/relationships/image" Target="../media/image23.wmf"/><Relationship Id="rId1" Type="http://schemas.openxmlformats.org/officeDocument/2006/relationships/oleObject" Target="../embeddings/oleObject48.bin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57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56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54.bin"/><Relationship Id="rId2" Type="http://schemas.openxmlformats.org/officeDocument/2006/relationships/image" Target="../media/image2.wmf"/><Relationship Id="rId16" Type="http://schemas.openxmlformats.org/officeDocument/2006/relationships/vmlDrawing" Target="../drawings/vmlDrawing10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59.bin"/><Relationship Id="rId12" Type="http://schemas.openxmlformats.org/officeDocument/2006/relationships/image" Target="../media/image8.wmf"/><Relationship Id="rId11" Type="http://schemas.openxmlformats.org/officeDocument/2006/relationships/oleObject" Target="../embeddings/oleObject58.bin"/><Relationship Id="rId10" Type="http://schemas.openxmlformats.org/officeDocument/2006/relationships/image" Target="../media/image7.wmf"/><Relationship Id="rId1" Type="http://schemas.openxmlformats.org/officeDocument/2006/relationships/oleObject" Target="../embeddings/oleObject53.bin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4.wmf"/><Relationship Id="rId1" Type="http://schemas.openxmlformats.org/officeDocument/2006/relationships/oleObject" Target="../embeddings/oleObject6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5.bin"/><Relationship Id="rId8" Type="http://schemas.openxmlformats.org/officeDocument/2006/relationships/image" Target="../media/image28.wmf"/><Relationship Id="rId7" Type="http://schemas.openxmlformats.org/officeDocument/2006/relationships/oleObject" Target="../embeddings/oleObject64.bin"/><Relationship Id="rId6" Type="http://schemas.openxmlformats.org/officeDocument/2006/relationships/image" Target="../media/image27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26.wmf"/><Relationship Id="rId3" Type="http://schemas.openxmlformats.org/officeDocument/2006/relationships/oleObject" Target="../embeddings/oleObject62.bin"/><Relationship Id="rId2" Type="http://schemas.openxmlformats.org/officeDocument/2006/relationships/image" Target="../media/image25.wmf"/><Relationship Id="rId15" Type="http://schemas.openxmlformats.org/officeDocument/2006/relationships/vmlDrawing" Target="../drawings/vmlDrawing12.vml"/><Relationship Id="rId14" Type="http://schemas.openxmlformats.org/officeDocument/2006/relationships/slideLayout" Target="../slideLayouts/slideLayout14.xml"/><Relationship Id="rId13" Type="http://schemas.openxmlformats.org/officeDocument/2006/relationships/image" Target="../media/image30.wmf"/><Relationship Id="rId12" Type="http://schemas.openxmlformats.org/officeDocument/2006/relationships/oleObject" Target="../embeddings/oleObject67.bin"/><Relationship Id="rId11" Type="http://schemas.openxmlformats.org/officeDocument/2006/relationships/image" Target="../media/image29.wmf"/><Relationship Id="rId10" Type="http://schemas.openxmlformats.org/officeDocument/2006/relationships/oleObject" Target="../embeddings/oleObject66.bin"/><Relationship Id="rId1" Type="http://schemas.openxmlformats.org/officeDocument/2006/relationships/oleObject" Target="../embeddings/oleObject61.bin"/></Relationships>
</file>

<file path=ppt/slides/_rels/slide1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3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31.wmf"/><Relationship Id="rId3" Type="http://schemas.openxmlformats.org/officeDocument/2006/relationships/oleObject" Target="../embeddings/oleObject69.bin"/><Relationship Id="rId2" Type="http://schemas.openxmlformats.org/officeDocument/2006/relationships/image" Target="../media/image25.wmf"/><Relationship Id="rId1" Type="http://schemas.openxmlformats.org/officeDocument/2006/relationships/oleObject" Target="../embeddings/oleObject68.bin"/></Relationships>
</file>

<file path=ppt/slides/_rels/slide1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4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33.wmf"/><Relationship Id="rId3" Type="http://schemas.openxmlformats.org/officeDocument/2006/relationships/oleObject" Target="../embeddings/oleObject71.bin"/><Relationship Id="rId2" Type="http://schemas.openxmlformats.org/officeDocument/2006/relationships/image" Target="../media/image32.wmf"/><Relationship Id="rId1" Type="http://schemas.openxmlformats.org/officeDocument/2006/relationships/oleObject" Target="../embeddings/oleObject70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5.v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34.wmf"/><Relationship Id="rId1" Type="http://schemas.openxmlformats.org/officeDocument/2006/relationships/oleObject" Target="../embeddings/oleObject72.bin"/></Relationships>
</file>

<file path=ppt/slides/_rels/slide21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6.vml"/><Relationship Id="rId3" Type="http://schemas.openxmlformats.org/officeDocument/2006/relationships/slideLayout" Target="../slideLayouts/slideLayout14.xml"/><Relationship Id="rId2" Type="http://schemas.openxmlformats.org/officeDocument/2006/relationships/image" Target="../media/image34.wmf"/><Relationship Id="rId1" Type="http://schemas.openxmlformats.org/officeDocument/2006/relationships/oleObject" Target="../embeddings/oleObject73.bin"/></Relationships>
</file>

<file path=ppt/slides/_rels/slide2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7.vml"/><Relationship Id="rId5" Type="http://schemas.openxmlformats.org/officeDocument/2006/relationships/slideLayout" Target="../slideLayouts/slideLayout14.xml"/><Relationship Id="rId4" Type="http://schemas.openxmlformats.org/officeDocument/2006/relationships/image" Target="../media/image35.wmf"/><Relationship Id="rId3" Type="http://schemas.openxmlformats.org/officeDocument/2006/relationships/oleObject" Target="../embeddings/oleObject75.bin"/><Relationship Id="rId2" Type="http://schemas.openxmlformats.org/officeDocument/2006/relationships/image" Target="../media/image34.wmf"/><Relationship Id="rId1" Type="http://schemas.openxmlformats.org/officeDocument/2006/relationships/oleObject" Target="../embeddings/oleObject74.bin"/></Relationships>
</file>

<file path=ppt/slides/_rels/slide2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8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37.wmf"/><Relationship Id="rId3" Type="http://schemas.openxmlformats.org/officeDocument/2006/relationships/oleObject" Target="../embeddings/oleObject77.bin"/><Relationship Id="rId2" Type="http://schemas.openxmlformats.org/officeDocument/2006/relationships/image" Target="../media/image36.wmf"/><Relationship Id="rId1" Type="http://schemas.openxmlformats.org/officeDocument/2006/relationships/oleObject" Target="../embeddings/oleObject76.bin"/></Relationships>
</file>

<file path=ppt/slides/_rels/slide24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9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39.wmf"/><Relationship Id="rId3" Type="http://schemas.openxmlformats.org/officeDocument/2006/relationships/oleObject" Target="../embeddings/oleObject79.bin"/><Relationship Id="rId2" Type="http://schemas.openxmlformats.org/officeDocument/2006/relationships/image" Target="../media/image38.wmf"/><Relationship Id="rId1" Type="http://schemas.openxmlformats.org/officeDocument/2006/relationships/oleObject" Target="../embeddings/oleObject78.bin"/></Relationships>
</file>

<file path=ppt/slides/_rels/slide2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4.xml"/><Relationship Id="rId8" Type="http://schemas.openxmlformats.org/officeDocument/2006/relationships/image" Target="../media/image43.wmf"/><Relationship Id="rId7" Type="http://schemas.openxmlformats.org/officeDocument/2006/relationships/oleObject" Target="../embeddings/oleObject83.bin"/><Relationship Id="rId6" Type="http://schemas.openxmlformats.org/officeDocument/2006/relationships/image" Target="../media/image42.wmf"/><Relationship Id="rId5" Type="http://schemas.openxmlformats.org/officeDocument/2006/relationships/oleObject" Target="../embeddings/oleObject82.bin"/><Relationship Id="rId4" Type="http://schemas.openxmlformats.org/officeDocument/2006/relationships/image" Target="../media/image41.wmf"/><Relationship Id="rId3" Type="http://schemas.openxmlformats.org/officeDocument/2006/relationships/oleObject" Target="../embeddings/oleObject81.bin"/><Relationship Id="rId2" Type="http://schemas.openxmlformats.org/officeDocument/2006/relationships/image" Target="../media/image40.wmf"/><Relationship Id="rId10" Type="http://schemas.openxmlformats.org/officeDocument/2006/relationships/vmlDrawing" Target="../drawings/vmlDrawing20.vml"/><Relationship Id="rId1" Type="http://schemas.openxmlformats.org/officeDocument/2006/relationships/oleObject" Target="../embeddings/oleObject80.bin"/></Relationships>
</file>

<file path=ppt/slides/_rels/slide2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1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4.wmf"/><Relationship Id="rId1" Type="http://schemas.openxmlformats.org/officeDocument/2006/relationships/oleObject" Target="../embeddings/oleObject84.bin"/></Relationships>
</file>

<file path=ppt/slides/_rels/slide27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2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45.wmf"/><Relationship Id="rId3" Type="http://schemas.openxmlformats.org/officeDocument/2006/relationships/oleObject" Target="../embeddings/oleObject86.bin"/><Relationship Id="rId2" Type="http://schemas.openxmlformats.org/officeDocument/2006/relationships/image" Target="../media/image44.wmf"/><Relationship Id="rId1" Type="http://schemas.openxmlformats.org/officeDocument/2006/relationships/oleObject" Target="../embeddings/oleObject85.bin"/></Relationships>
</file>

<file path=ppt/slides/_rels/slide28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3.vml"/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6.wmf"/><Relationship Id="rId1" Type="http://schemas.openxmlformats.org/officeDocument/2006/relationships/oleObject" Target="../embeddings/oleObject87.bin"/></Relationships>
</file>

<file path=ppt/slides/_rels/slide29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4.vml"/><Relationship Id="rId3" Type="http://schemas.openxmlformats.org/officeDocument/2006/relationships/slideLayout" Target="../slideLayouts/slideLayout15.xml"/><Relationship Id="rId2" Type="http://schemas.openxmlformats.org/officeDocument/2006/relationships/image" Target="../media/image47.wmf"/><Relationship Id="rId1" Type="http://schemas.openxmlformats.org/officeDocument/2006/relationships/oleObject" Target="../embeddings/oleObject88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25.vml"/><Relationship Id="rId7" Type="http://schemas.openxmlformats.org/officeDocument/2006/relationships/slideLayout" Target="../slideLayouts/slideLayout14.x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91.bin"/><Relationship Id="rId4" Type="http://schemas.openxmlformats.org/officeDocument/2006/relationships/image" Target="../media/image49.wmf"/><Relationship Id="rId3" Type="http://schemas.openxmlformats.org/officeDocument/2006/relationships/oleObject" Target="../embeddings/oleObject90.bin"/><Relationship Id="rId2" Type="http://schemas.openxmlformats.org/officeDocument/2006/relationships/image" Target="../media/image48.wmf"/><Relationship Id="rId1" Type="http://schemas.openxmlformats.org/officeDocument/2006/relationships/oleObject" Target="../embeddings/oleObject89.bin"/></Relationships>
</file>

<file path=ppt/slides/_rels/slide3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6.vml"/><Relationship Id="rId5" Type="http://schemas.openxmlformats.org/officeDocument/2006/relationships/slideLayout" Target="../slideLayouts/slideLayout4.xml"/><Relationship Id="rId4" Type="http://schemas.openxmlformats.org/officeDocument/2006/relationships/image" Target="../media/image52.wmf"/><Relationship Id="rId3" Type="http://schemas.openxmlformats.org/officeDocument/2006/relationships/oleObject" Target="../embeddings/oleObject93.bin"/><Relationship Id="rId2" Type="http://schemas.openxmlformats.org/officeDocument/2006/relationships/image" Target="../media/image51.wmf"/><Relationship Id="rId1" Type="http://schemas.openxmlformats.org/officeDocument/2006/relationships/oleObject" Target="../embeddings/oleObject92.bin"/></Relationships>
</file>

<file path=ppt/slides/_rels/slide33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27.vml"/><Relationship Id="rId5" Type="http://schemas.openxmlformats.org/officeDocument/2006/relationships/slideLayout" Target="../slideLayouts/slideLayout6.xml"/><Relationship Id="rId4" Type="http://schemas.openxmlformats.org/officeDocument/2006/relationships/image" Target="../media/image54.wmf"/><Relationship Id="rId3" Type="http://schemas.openxmlformats.org/officeDocument/2006/relationships/oleObject" Target="../embeddings/oleObject95.bin"/><Relationship Id="rId2" Type="http://schemas.openxmlformats.org/officeDocument/2006/relationships/image" Target="../media/image53.wmf"/><Relationship Id="rId1" Type="http://schemas.openxmlformats.org/officeDocument/2006/relationships/oleObject" Target="../embeddings/oleObject94.bin"/></Relationships>
</file>

<file path=ppt/slides/_rels/slide3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0.bin"/><Relationship Id="rId8" Type="http://schemas.openxmlformats.org/officeDocument/2006/relationships/image" Target="../media/image58.wmf"/><Relationship Id="rId7" Type="http://schemas.openxmlformats.org/officeDocument/2006/relationships/oleObject" Target="../embeddings/oleObject99.bin"/><Relationship Id="rId6" Type="http://schemas.openxmlformats.org/officeDocument/2006/relationships/image" Target="../media/image57.wmf"/><Relationship Id="rId5" Type="http://schemas.openxmlformats.org/officeDocument/2006/relationships/oleObject" Target="../embeddings/oleObject98.bin"/><Relationship Id="rId4" Type="http://schemas.openxmlformats.org/officeDocument/2006/relationships/image" Target="../media/image56.wmf"/><Relationship Id="rId3" Type="http://schemas.openxmlformats.org/officeDocument/2006/relationships/oleObject" Target="../embeddings/oleObject97.bin"/><Relationship Id="rId2" Type="http://schemas.openxmlformats.org/officeDocument/2006/relationships/image" Target="../media/image55.wmf"/><Relationship Id="rId12" Type="http://schemas.openxmlformats.org/officeDocument/2006/relationships/vmlDrawing" Target="../drawings/vmlDrawing28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59.wmf"/><Relationship Id="rId1" Type="http://schemas.openxmlformats.org/officeDocument/2006/relationships/oleObject" Target="../embeddings/oleObject96.bin"/></Relationships>
</file>

<file path=ppt/slides/_rels/slide3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05.bin"/><Relationship Id="rId8" Type="http://schemas.openxmlformats.org/officeDocument/2006/relationships/image" Target="../media/image63.wmf"/><Relationship Id="rId7" Type="http://schemas.openxmlformats.org/officeDocument/2006/relationships/oleObject" Target="../embeddings/oleObject104.bin"/><Relationship Id="rId6" Type="http://schemas.openxmlformats.org/officeDocument/2006/relationships/image" Target="../media/image62.wmf"/><Relationship Id="rId5" Type="http://schemas.openxmlformats.org/officeDocument/2006/relationships/oleObject" Target="../embeddings/oleObject103.bin"/><Relationship Id="rId4" Type="http://schemas.openxmlformats.org/officeDocument/2006/relationships/image" Target="../media/image61.wmf"/><Relationship Id="rId3" Type="http://schemas.openxmlformats.org/officeDocument/2006/relationships/oleObject" Target="../embeddings/oleObject102.bin"/><Relationship Id="rId2" Type="http://schemas.openxmlformats.org/officeDocument/2006/relationships/image" Target="../media/image60.wmf"/><Relationship Id="rId12" Type="http://schemas.openxmlformats.org/officeDocument/2006/relationships/vmlDrawing" Target="../drawings/vmlDrawing29.vml"/><Relationship Id="rId11" Type="http://schemas.openxmlformats.org/officeDocument/2006/relationships/slideLayout" Target="../slideLayouts/slideLayout2.xml"/><Relationship Id="rId10" Type="http://schemas.openxmlformats.org/officeDocument/2006/relationships/image" Target="../media/image64.wmf"/><Relationship Id="rId1" Type="http://schemas.openxmlformats.org/officeDocument/2006/relationships/oleObject" Target="../embeddings/oleObject101.bin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.wmf"/><Relationship Id="rId1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6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5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3.bin"/><Relationship Id="rId2" Type="http://schemas.openxmlformats.org/officeDocument/2006/relationships/image" Target="../media/image2.wmf"/><Relationship Id="rId18" Type="http://schemas.openxmlformats.org/officeDocument/2006/relationships/vmlDrawing" Target="../drawings/vmlDrawing2.vml"/><Relationship Id="rId17" Type="http://schemas.openxmlformats.org/officeDocument/2006/relationships/slideLayout" Target="../slideLayouts/slideLayout12.xml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9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8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4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13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2.wmf"/><Relationship Id="rId18" Type="http://schemas.openxmlformats.org/officeDocument/2006/relationships/vmlDrawing" Target="../drawings/vmlDrawing3.vml"/><Relationship Id="rId17" Type="http://schemas.openxmlformats.org/officeDocument/2006/relationships/slideLayout" Target="../slideLayouts/slideLayout12.xml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17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16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15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4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1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23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22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.wmf"/><Relationship Id="rId18" Type="http://schemas.openxmlformats.org/officeDocument/2006/relationships/vmlDrawing" Target="../drawings/vmlDrawing5.vml"/><Relationship Id="rId17" Type="http://schemas.openxmlformats.org/officeDocument/2006/relationships/slideLayout" Target="../slideLayouts/slideLayout6.xml"/><Relationship Id="rId16" Type="http://schemas.openxmlformats.org/officeDocument/2006/relationships/image" Target="../media/image9.wmf"/><Relationship Id="rId15" Type="http://schemas.openxmlformats.org/officeDocument/2006/relationships/oleObject" Target="../embeddings/oleObject26.bin"/><Relationship Id="rId14" Type="http://schemas.openxmlformats.org/officeDocument/2006/relationships/image" Target="../media/image8.wmf"/><Relationship Id="rId13" Type="http://schemas.openxmlformats.org/officeDocument/2006/relationships/oleObject" Target="../embeddings/oleObject25.bin"/><Relationship Id="rId12" Type="http://schemas.openxmlformats.org/officeDocument/2006/relationships/image" Target="../media/image7.wmf"/><Relationship Id="rId11" Type="http://schemas.openxmlformats.org/officeDocument/2006/relationships/oleObject" Target="../embeddings/oleObject24.bin"/><Relationship Id="rId10" Type="http://schemas.openxmlformats.org/officeDocument/2006/relationships/image" Target="../media/image6.wmf"/><Relationship Id="rId1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31.bin"/><Relationship Id="rId8" Type="http://schemas.openxmlformats.org/officeDocument/2006/relationships/image" Target="../media/image5.wmf"/><Relationship Id="rId7" Type="http://schemas.openxmlformats.org/officeDocument/2006/relationships/oleObject" Target="../embeddings/oleObject30.bin"/><Relationship Id="rId6" Type="http://schemas.openxmlformats.org/officeDocument/2006/relationships/image" Target="../media/image4.wmf"/><Relationship Id="rId5" Type="http://schemas.openxmlformats.org/officeDocument/2006/relationships/oleObject" Target="../embeddings/oleObject29.bin"/><Relationship Id="rId4" Type="http://schemas.openxmlformats.org/officeDocument/2006/relationships/image" Target="../media/image3.wmf"/><Relationship Id="rId3" Type="http://schemas.openxmlformats.org/officeDocument/2006/relationships/oleObject" Target="../embeddings/oleObject28.bin"/><Relationship Id="rId2" Type="http://schemas.openxmlformats.org/officeDocument/2006/relationships/image" Target="../media/image2.wmf"/><Relationship Id="rId16" Type="http://schemas.openxmlformats.org/officeDocument/2006/relationships/vmlDrawing" Target="../drawings/vmlDrawing6.vml"/><Relationship Id="rId15" Type="http://schemas.openxmlformats.org/officeDocument/2006/relationships/slideLayout" Target="../slideLayouts/slideLayout12.xml"/><Relationship Id="rId14" Type="http://schemas.openxmlformats.org/officeDocument/2006/relationships/image" Target="../media/image9.wmf"/><Relationship Id="rId13" Type="http://schemas.openxmlformats.org/officeDocument/2006/relationships/oleObject" Target="../embeddings/oleObject33.bin"/><Relationship Id="rId12" Type="http://schemas.openxmlformats.org/officeDocument/2006/relationships/image" Target="../media/image11.wmf"/><Relationship Id="rId11" Type="http://schemas.openxmlformats.org/officeDocument/2006/relationships/oleObject" Target="../embeddings/oleObject32.bin"/><Relationship Id="rId10" Type="http://schemas.openxmlformats.org/officeDocument/2006/relationships/image" Target="../media/image7.wmf"/><Relationship Id="rId1" Type="http://schemas.openxmlformats.org/officeDocument/2006/relationships/oleObject" Target="../embeddings/oleObject2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0" name="Title 2049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ln/>
        </p:spPr>
        <p:txBody>
          <a:bodyPr anchor="ctr" anchorCtr="0"/>
          <a:p>
            <a:pPr defTabSz="914400">
              <a:buNone/>
            </a:pPr>
            <a:r>
              <a:rPr lang="en-GB" altLang="x-none" sz="4400" kern="1200" baseline="0">
                <a:latin typeface="Comic Sans MS" panose="030F0702030302020204" pitchFamily="66" charset="0"/>
              </a:rPr>
              <a:t>GCSE Mathematics</a:t>
            </a:r>
            <a:endParaRPr sz="4400" kern="1200" baseline="0">
              <a:latin typeface="Comic Sans MS" panose="030F0702030302020204" pitchFamily="66" charset="0"/>
            </a:endParaRPr>
          </a:p>
        </p:txBody>
      </p:sp>
      <p:sp>
        <p:nvSpPr>
          <p:cNvPr id="2051" name="Subtitle 2050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ln/>
        </p:spPr>
        <p:txBody>
          <a:bodyPr/>
          <a:p>
            <a:pPr defTabSz="914400">
              <a:buClrTx/>
              <a:buSzTx/>
              <a:buFontTx/>
            </a:pPr>
            <a:r>
              <a:rPr lang="en-GB" altLang="x-none" sz="3200" kern="1200" baseline="0">
                <a:latin typeface="Comic Sans MS" panose="030F0702030302020204" pitchFamily="66" charset="0"/>
              </a:rPr>
              <a:t>Fractions</a:t>
            </a:r>
            <a:endParaRPr sz="3200" kern="1200" baseline="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6386" name="Title 16385"/>
          <p:cNvSpPr>
            <a:spLocks noGrp="1"/>
          </p:cNvSpPr>
          <p:nvPr>
            <p:ph type="title" sz="quarter"/>
          </p:nvPr>
        </p:nvSpPr>
        <p:spPr>
          <a:ln/>
        </p:spPr>
        <p:txBody>
          <a:bodyPr anchor="ctr" anchorCtr="0"/>
          <a:p>
            <a:r>
              <a:rPr lang="en-GB" altLang="x-none" sz="4000"/>
              <a:t>Which is in its lowest terms (simplest form)?</a:t>
            </a:r>
            <a:endParaRPr sz="4000"/>
          </a:p>
        </p:txBody>
      </p:sp>
      <p:graphicFrame>
        <p:nvGraphicFramePr>
          <p:cNvPr id="16387" name="Content Placeholder 16386"/>
          <p:cNvGraphicFramePr/>
          <p:nvPr>
            <p:ph sz="quarter" idx="1"/>
          </p:nvPr>
        </p:nvGraphicFramePr>
        <p:xfrm>
          <a:off x="2149475" y="1844675"/>
          <a:ext cx="639763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49475" y="1844675"/>
                        <a:ext cx="639763" cy="16557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8" name="Content Placeholder 16387"/>
          <p:cNvGraphicFramePr/>
          <p:nvPr>
            <p:ph sz="quarter" idx="2"/>
          </p:nvPr>
        </p:nvGraphicFramePr>
        <p:xfrm>
          <a:off x="6588125" y="2781300"/>
          <a:ext cx="663575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09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125" y="2781300"/>
                        <a:ext cx="663575" cy="15827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89" name="Content Placeholder 16388"/>
          <p:cNvGraphicFramePr/>
          <p:nvPr>
            <p:ph sz="quarter" idx="3"/>
          </p:nvPr>
        </p:nvGraphicFramePr>
        <p:xfrm>
          <a:off x="2555875" y="4724400"/>
          <a:ext cx="10223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4724400"/>
                        <a:ext cx="1022350" cy="1584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0" name="Content Placeholder 16389"/>
          <p:cNvGraphicFramePr/>
          <p:nvPr>
            <p:ph sz="quarter" idx="4"/>
          </p:nvPr>
        </p:nvGraphicFramePr>
        <p:xfrm>
          <a:off x="4859338" y="4076700"/>
          <a:ext cx="9271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09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59338" y="4076700"/>
                        <a:ext cx="927100" cy="15113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1" name="Object 16390"/>
          <p:cNvGraphicFramePr/>
          <p:nvPr/>
        </p:nvGraphicFramePr>
        <p:xfrm>
          <a:off x="1042988" y="3284538"/>
          <a:ext cx="10683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" r:id="rId9" imgW="254000" imgH="393065" progId="Equation.3">
                  <p:embed/>
                </p:oleObj>
              </mc:Choice>
              <mc:Fallback>
                <p:oleObj name="" r:id="rId9" imgW="254000" imgH="393065" progId="Equation.3">
                  <p:embed/>
                  <p:pic>
                    <p:nvPicPr>
                      <p:cNvPr id="0" name="Picture 309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042988" y="3284538"/>
                        <a:ext cx="1068387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2" name="Object 16391"/>
          <p:cNvGraphicFramePr/>
          <p:nvPr/>
        </p:nvGraphicFramePr>
        <p:xfrm>
          <a:off x="5292725" y="1916113"/>
          <a:ext cx="88741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" r:id="rId11" imgW="215900" imgH="393065" progId="Equation.3">
                  <p:embed/>
                </p:oleObj>
              </mc:Choice>
              <mc:Fallback>
                <p:oleObj name="" r:id="rId11" imgW="215900" imgH="393065" progId="Equation.3">
                  <p:embed/>
                  <p:pic>
                    <p:nvPicPr>
                      <p:cNvPr id="0" name="Picture 309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292725" y="1916113"/>
                        <a:ext cx="887413" cy="1617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3" name="Object 16392"/>
          <p:cNvGraphicFramePr/>
          <p:nvPr/>
        </p:nvGraphicFramePr>
        <p:xfrm>
          <a:off x="3336925" y="2565400"/>
          <a:ext cx="877888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13" imgW="228600" imgH="393700" progId="Equation.3">
                  <p:embed/>
                </p:oleObj>
              </mc:Choice>
              <mc:Fallback>
                <p:oleObj name="" r:id="rId13" imgW="228600" imgH="393700" progId="Equation.3">
                  <p:embed/>
                  <p:pic>
                    <p:nvPicPr>
                      <p:cNvPr id="0" name="Picture 309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336925" y="2565400"/>
                        <a:ext cx="877888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0660" name="Title 7065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Times tables</a:t>
            </a:r>
            <a:endParaRPr lang="en-GB" altLang="x-none"/>
          </a:p>
        </p:txBody>
      </p:sp>
      <p:graphicFrame>
        <p:nvGraphicFramePr>
          <p:cNvPr id="70661" name="Object 70660"/>
          <p:cNvGraphicFramePr/>
          <p:nvPr/>
        </p:nvGraphicFramePr>
        <p:xfrm>
          <a:off x="2627313" y="5589588"/>
          <a:ext cx="4105275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1" imgW="1612265" imgH="393700" progId="Equation.3">
                  <p:embed/>
                </p:oleObj>
              </mc:Choice>
              <mc:Fallback>
                <p:oleObj name="" r:id="rId1" imgW="1612265" imgH="393700" progId="Equation.3">
                  <p:embed/>
                  <p:pic>
                    <p:nvPicPr>
                      <p:cNvPr id="0" name="Picture 309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627313" y="5589588"/>
                        <a:ext cx="4105275" cy="100488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70661"/>
          <p:cNvGraphicFramePr/>
          <p:nvPr/>
        </p:nvGraphicFramePr>
        <p:xfrm>
          <a:off x="250825" y="476250"/>
          <a:ext cx="2160588" cy="127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3" imgW="673100" imgH="393700" progId="Equation.3">
                  <p:embed/>
                </p:oleObj>
              </mc:Choice>
              <mc:Fallback>
                <p:oleObj name="" r:id="rId3" imgW="673100" imgH="393700" progId="Equation.3">
                  <p:embed/>
                  <p:pic>
                    <p:nvPicPr>
                      <p:cNvPr id="0" name="Picture 309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0825" y="476250"/>
                        <a:ext cx="2160588" cy="1274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3" name="Object 70662"/>
          <p:cNvGraphicFramePr/>
          <p:nvPr/>
        </p:nvGraphicFramePr>
        <p:xfrm>
          <a:off x="5148263" y="3789363"/>
          <a:ext cx="2112962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5" imgW="647700" imgH="393700" progId="Equation.3">
                  <p:embed/>
                </p:oleObj>
              </mc:Choice>
              <mc:Fallback>
                <p:oleObj name="" r:id="rId5" imgW="647700" imgH="393700" progId="Equation.3">
                  <p:embed/>
                  <p:pic>
                    <p:nvPicPr>
                      <p:cNvPr id="0" name="Picture 310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48263" y="3789363"/>
                        <a:ext cx="2112962" cy="1282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70663"/>
          <p:cNvGraphicFramePr/>
          <p:nvPr/>
        </p:nvGraphicFramePr>
        <p:xfrm>
          <a:off x="6732588" y="476250"/>
          <a:ext cx="2154237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7" imgW="660400" imgH="393700" progId="Equation.3">
                  <p:embed/>
                </p:oleObj>
              </mc:Choice>
              <mc:Fallback>
                <p:oleObj name="" r:id="rId7" imgW="660400" imgH="393700" progId="Equation.3">
                  <p:embed/>
                  <p:pic>
                    <p:nvPicPr>
                      <p:cNvPr id="0" name="Picture 310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732588" y="476250"/>
                        <a:ext cx="2154237" cy="1282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5" name="Object 70664"/>
          <p:cNvGraphicFramePr/>
          <p:nvPr/>
        </p:nvGraphicFramePr>
        <p:xfrm>
          <a:off x="468313" y="2133600"/>
          <a:ext cx="2376487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9" imgW="723900" imgH="393700" progId="Equation.3">
                  <p:embed/>
                </p:oleObj>
              </mc:Choice>
              <mc:Fallback>
                <p:oleObj name="" r:id="rId9" imgW="723900" imgH="393700" progId="Equation.3">
                  <p:embed/>
                  <p:pic>
                    <p:nvPicPr>
                      <p:cNvPr id="0" name="Picture 310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68313" y="2133600"/>
                        <a:ext cx="2376487" cy="1282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6" name="Object 70665"/>
          <p:cNvGraphicFramePr/>
          <p:nvPr/>
        </p:nvGraphicFramePr>
        <p:xfrm>
          <a:off x="1547813" y="3789363"/>
          <a:ext cx="2403475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11" imgW="735965" imgH="393700" progId="Equation.3">
                  <p:embed/>
                </p:oleObj>
              </mc:Choice>
              <mc:Fallback>
                <p:oleObj name="" r:id="rId11" imgW="735965" imgH="393700" progId="Equation.3">
                  <p:embed/>
                  <p:pic>
                    <p:nvPicPr>
                      <p:cNvPr id="0" name="Picture 3103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47813" y="3789363"/>
                        <a:ext cx="2403475" cy="1282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7" name="Object 70666"/>
          <p:cNvGraphicFramePr/>
          <p:nvPr/>
        </p:nvGraphicFramePr>
        <p:xfrm>
          <a:off x="6372225" y="2205038"/>
          <a:ext cx="1947863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13" imgW="596900" imgH="393700" progId="Equation.3">
                  <p:embed/>
                </p:oleObj>
              </mc:Choice>
              <mc:Fallback>
                <p:oleObj name="" r:id="rId13" imgW="596900" imgH="393700" progId="Equation.3">
                  <p:embed/>
                  <p:pic>
                    <p:nvPicPr>
                      <p:cNvPr id="0" name="Picture 3104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6372225" y="2205038"/>
                        <a:ext cx="1947863" cy="12827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Title 1740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Equivalent Fractions</a:t>
            </a:r>
          </a:p>
        </p:txBody>
      </p:sp>
      <p:sp>
        <p:nvSpPr>
          <p:cNvPr id="17411" name="Text Placeholder 17410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18488" cy="1252538"/>
          </a:xfrm>
          <a:ln/>
        </p:spPr>
        <p:txBody>
          <a:bodyPr/>
          <a:p>
            <a:pPr/>
            <a:r>
              <a:rPr lang="en-GB" altLang="x-none" sz="2400"/>
              <a:t>Show me a fraction that is equivalent to</a:t>
            </a:r>
            <a:r>
              <a:rPr lang="en-GB" altLang="x-none"/>
              <a:t> </a:t>
            </a:r>
            <a:endParaRPr/>
          </a:p>
        </p:txBody>
      </p:sp>
      <p:graphicFrame>
        <p:nvGraphicFramePr>
          <p:cNvPr id="17414" name="Content Placeholder 17413"/>
          <p:cNvGraphicFramePr/>
          <p:nvPr>
            <p:ph sz="half" idx="2"/>
          </p:nvPr>
        </p:nvGraphicFramePr>
        <p:xfrm>
          <a:off x="7019925" y="1495425"/>
          <a:ext cx="143986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" imgW="635000" imgH="393700" progId="Equation.3">
                  <p:embed/>
                </p:oleObj>
              </mc:Choice>
              <mc:Fallback>
                <p:oleObj name="" r:id="rId1" imgW="635000" imgH="393700" progId="Equation.3">
                  <p:embed/>
                  <p:pic>
                    <p:nvPicPr>
                      <p:cNvPr id="0" name="Picture 310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7019925" y="1495425"/>
                        <a:ext cx="1439863" cy="8921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Straight Connector 17415"/>
          <p:cNvSpPr/>
          <p:nvPr/>
        </p:nvSpPr>
        <p:spPr>
          <a:xfrm flipV="1">
            <a:off x="1692275" y="3716338"/>
            <a:ext cx="6696075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7417" name="Straight Connector 17416"/>
          <p:cNvSpPr/>
          <p:nvPr/>
        </p:nvSpPr>
        <p:spPr>
          <a:xfrm flipV="1">
            <a:off x="1692275" y="4221163"/>
            <a:ext cx="6696075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graphicFrame>
        <p:nvGraphicFramePr>
          <p:cNvPr id="17418" name="Table 17417"/>
          <p:cNvGraphicFramePr/>
          <p:nvPr/>
        </p:nvGraphicFramePr>
        <p:xfrm>
          <a:off x="1763713" y="3141663"/>
          <a:ext cx="6661150" cy="360362"/>
        </p:xfrm>
        <a:graphic>
          <a:graphicData uri="http://schemas.openxmlformats.org/drawingml/2006/table">
            <a:tbl>
              <a:tblPr/>
              <a:tblGrid>
                <a:gridCol w="534988"/>
                <a:gridCol w="555625"/>
                <a:gridCol w="666750"/>
                <a:gridCol w="615950"/>
                <a:gridCol w="612775"/>
                <a:gridCol w="612775"/>
                <a:gridCol w="612775"/>
                <a:gridCol w="612775"/>
                <a:gridCol w="611187"/>
                <a:gridCol w="612775"/>
                <a:gridCol w="612775"/>
              </a:tblGrid>
              <a:tr h="3603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</a:t>
                      </a:r>
                      <a:endParaRPr lang="en-GB" altLang="x-none" sz="1600" b="1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9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15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21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27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33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462" name="Table 17461"/>
          <p:cNvGraphicFramePr/>
          <p:nvPr/>
        </p:nvGraphicFramePr>
        <p:xfrm>
          <a:off x="1763713" y="4437063"/>
          <a:ext cx="6661150" cy="360362"/>
        </p:xfrm>
        <a:graphic>
          <a:graphicData uri="http://schemas.openxmlformats.org/drawingml/2006/table">
            <a:tbl>
              <a:tblPr/>
              <a:tblGrid>
                <a:gridCol w="534988"/>
                <a:gridCol w="555625"/>
                <a:gridCol w="666750"/>
                <a:gridCol w="615950"/>
                <a:gridCol w="612775"/>
                <a:gridCol w="612775"/>
                <a:gridCol w="612775"/>
                <a:gridCol w="612775"/>
                <a:gridCol w="611187"/>
                <a:gridCol w="612775"/>
                <a:gridCol w="612775"/>
              </a:tblGrid>
              <a:tr h="3603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8</a:t>
                      </a:r>
                      <a:endParaRPr lang="en-GB" altLang="x-none" sz="1600" b="1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40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48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56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64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72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80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88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7506" name="Object 17505"/>
          <p:cNvGraphicFramePr/>
          <p:nvPr/>
        </p:nvGraphicFramePr>
        <p:xfrm>
          <a:off x="814388" y="5084763"/>
          <a:ext cx="16129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7" name="" r:id="rId3" imgW="711200" imgH="393700" progId="Equation.3">
                  <p:embed/>
                </p:oleObj>
              </mc:Choice>
              <mc:Fallback>
                <p:oleObj name="" r:id="rId3" imgW="711200" imgH="393700" progId="Equation.3">
                  <p:embed/>
                  <p:pic>
                    <p:nvPicPr>
                      <p:cNvPr id="0" name="Picture 310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14388" y="5084763"/>
                        <a:ext cx="1612900" cy="892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07" name="Object 17506"/>
          <p:cNvGraphicFramePr/>
          <p:nvPr/>
        </p:nvGraphicFramePr>
        <p:xfrm>
          <a:off x="2700338" y="5084763"/>
          <a:ext cx="16129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5" imgW="711200" imgH="393700" progId="Equation.3">
                  <p:embed/>
                </p:oleObj>
              </mc:Choice>
              <mc:Fallback>
                <p:oleObj name="" r:id="rId5" imgW="711200" imgH="393700" progId="Equation.3">
                  <p:embed/>
                  <p:pic>
                    <p:nvPicPr>
                      <p:cNvPr id="0" name="Picture 310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700338" y="5084763"/>
                        <a:ext cx="1612900" cy="892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08" name="Object 17507"/>
          <p:cNvGraphicFramePr/>
          <p:nvPr/>
        </p:nvGraphicFramePr>
        <p:xfrm>
          <a:off x="4687888" y="5084763"/>
          <a:ext cx="1641475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7" imgW="723900" imgH="393700" progId="Equation.3">
                  <p:embed/>
                </p:oleObj>
              </mc:Choice>
              <mc:Fallback>
                <p:oleObj name="" r:id="rId7" imgW="723900" imgH="393700" progId="Equation.3">
                  <p:embed/>
                  <p:pic>
                    <p:nvPicPr>
                      <p:cNvPr id="0" name="Picture 3108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687888" y="5084763"/>
                        <a:ext cx="1641475" cy="892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509" name="Object 17508"/>
          <p:cNvGraphicFramePr/>
          <p:nvPr/>
        </p:nvGraphicFramePr>
        <p:xfrm>
          <a:off x="6588125" y="5084763"/>
          <a:ext cx="1612900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9" imgW="711200" imgH="393700" progId="Equation.3">
                  <p:embed/>
                </p:oleObj>
              </mc:Choice>
              <mc:Fallback>
                <p:oleObj name="" r:id="rId9" imgW="711200" imgH="393700" progId="Equation.3">
                  <p:embed/>
                  <p:pic>
                    <p:nvPicPr>
                      <p:cNvPr id="0" name="Picture 3109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588125" y="5084763"/>
                        <a:ext cx="1612900" cy="89217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482" name="Title 20481"/>
          <p:cNvSpPr>
            <a:spLocks noGrp="1"/>
          </p:cNvSpPr>
          <p:nvPr>
            <p:ph type="title" sz="quarter"/>
          </p:nvPr>
        </p:nvSpPr>
        <p:spPr>
          <a:ln/>
        </p:spPr>
        <p:txBody>
          <a:bodyPr anchor="ctr" anchorCtr="0"/>
          <a:p>
            <a:r>
              <a:rPr lang="en-GB" altLang="x-none"/>
              <a:t>Which is in its simplest form?</a:t>
            </a:r>
          </a:p>
        </p:txBody>
      </p:sp>
      <p:graphicFrame>
        <p:nvGraphicFramePr>
          <p:cNvPr id="20483" name="Content Placeholder 20482"/>
          <p:cNvGraphicFramePr/>
          <p:nvPr>
            <p:ph sz="quarter" idx="1"/>
          </p:nvPr>
        </p:nvGraphicFramePr>
        <p:xfrm>
          <a:off x="5219700" y="1773238"/>
          <a:ext cx="779463" cy="201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11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19700" y="1773238"/>
                        <a:ext cx="779463" cy="2016125"/>
                      </a:xfrm>
                      <a:prstGeom prst="rect">
                        <a:avLst/>
                      </a:prstGeom>
                      <a:solidFill>
                        <a:srgbClr val="993366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Content Placeholder 20483"/>
          <p:cNvGraphicFramePr/>
          <p:nvPr>
            <p:ph sz="quarter" idx="2"/>
          </p:nvPr>
        </p:nvGraphicFramePr>
        <p:xfrm>
          <a:off x="539750" y="1700213"/>
          <a:ext cx="663575" cy="158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11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9750" y="1700213"/>
                        <a:ext cx="663575" cy="158273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Content Placeholder 20484"/>
          <p:cNvGraphicFramePr/>
          <p:nvPr>
            <p:ph sz="quarter" idx="3"/>
          </p:nvPr>
        </p:nvGraphicFramePr>
        <p:xfrm>
          <a:off x="1763713" y="3875088"/>
          <a:ext cx="10223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11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63713" y="3875088"/>
                        <a:ext cx="1022350" cy="1584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Content Placeholder 20485"/>
          <p:cNvGraphicFramePr/>
          <p:nvPr>
            <p:ph sz="quarter" idx="4"/>
          </p:nvPr>
        </p:nvGraphicFramePr>
        <p:xfrm>
          <a:off x="2411413" y="1700213"/>
          <a:ext cx="9271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113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411413" y="1700213"/>
                        <a:ext cx="927100" cy="15113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20486"/>
          <p:cNvGraphicFramePr/>
          <p:nvPr/>
        </p:nvGraphicFramePr>
        <p:xfrm>
          <a:off x="611188" y="3789363"/>
          <a:ext cx="10683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5" name="" r:id="rId9" imgW="254000" imgH="393065" progId="Equation.3">
                  <p:embed/>
                </p:oleObj>
              </mc:Choice>
              <mc:Fallback>
                <p:oleObj name="" r:id="rId9" imgW="254000" imgH="393065" progId="Equation.3">
                  <p:embed/>
                  <p:pic>
                    <p:nvPicPr>
                      <p:cNvPr id="0" name="Picture 3114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1188" y="3789363"/>
                        <a:ext cx="1068387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8" name="Object 20487"/>
          <p:cNvGraphicFramePr/>
          <p:nvPr/>
        </p:nvGraphicFramePr>
        <p:xfrm>
          <a:off x="2771775" y="3848100"/>
          <a:ext cx="887413" cy="161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6" name="" r:id="rId11" imgW="215900" imgH="393065" progId="Equation.3">
                  <p:embed/>
                </p:oleObj>
              </mc:Choice>
              <mc:Fallback>
                <p:oleObj name="" r:id="rId11" imgW="215900" imgH="393065" progId="Equation.3">
                  <p:embed/>
                  <p:pic>
                    <p:nvPicPr>
                      <p:cNvPr id="0" name="Picture 3115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771775" y="3848100"/>
                        <a:ext cx="887413" cy="1617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9" name="Object 20488"/>
          <p:cNvGraphicFramePr/>
          <p:nvPr/>
        </p:nvGraphicFramePr>
        <p:xfrm>
          <a:off x="1417638" y="1730375"/>
          <a:ext cx="877887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7" name="" r:id="rId13" imgW="228600" imgH="393700" progId="Equation.3">
                  <p:embed/>
                </p:oleObj>
              </mc:Choice>
              <mc:Fallback>
                <p:oleObj name="" r:id="rId13" imgW="228600" imgH="393700" progId="Equation.3">
                  <p:embed/>
                  <p:pic>
                    <p:nvPicPr>
                      <p:cNvPr id="0" name="Picture 3116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1417638" y="1730375"/>
                        <a:ext cx="877887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90" name="Text Box 20489"/>
          <p:cNvSpPr txBox="1"/>
          <p:nvPr/>
        </p:nvSpPr>
        <p:spPr>
          <a:xfrm>
            <a:off x="3924300" y="4005263"/>
            <a:ext cx="4968875" cy="2041525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A fraction is its simplest form if the numerator and denominator do not share a common factor.</a:t>
            </a:r>
            <a:endParaRPr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1506" name="Title 2150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Activity</a:t>
            </a:r>
          </a:p>
        </p:txBody>
      </p:sp>
      <p:sp>
        <p:nvSpPr>
          <p:cNvPr id="21507" name="Text Placeholder 21506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Complete the hexagonal puzzle. </a:t>
            </a:r>
            <a:endParaRPr lang="en-GB" altLang="x-none"/>
          </a:p>
          <a:p>
            <a:pPr>
              <a:buNone/>
            </a:pPr>
            <a:r>
              <a:rPr lang="en-GB" altLang="x-none"/>
              <a:t>	10 minutes.</a:t>
            </a:r>
            <a:endParaRPr lang="en-GB" altLang="x-none"/>
          </a:p>
          <a:p/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2530" name="Title 2252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Mixed &amp; Improper Fractions</a:t>
            </a:r>
          </a:p>
        </p:txBody>
      </p:sp>
      <p:graphicFrame>
        <p:nvGraphicFramePr>
          <p:cNvPr id="22532" name="Content Placeholder 22531"/>
          <p:cNvGraphicFramePr/>
          <p:nvPr>
            <p:ph idx="1"/>
          </p:nvPr>
        </p:nvGraphicFramePr>
        <p:xfrm>
          <a:off x="1763713" y="2205038"/>
          <a:ext cx="4398962" cy="2262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8" name="" r:id="rId1" imgW="444500" imgH="228600" progId="Equation.3">
                  <p:embed/>
                </p:oleObj>
              </mc:Choice>
              <mc:Fallback>
                <p:oleObj name="" r:id="rId1" imgW="444500" imgH="228600" progId="Equation.3">
                  <p:embed/>
                  <p:pic>
                    <p:nvPicPr>
                      <p:cNvPr id="0" name="Picture 311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763713" y="2205038"/>
                        <a:ext cx="4398962" cy="22621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4" name="Text Box 22533"/>
          <p:cNvSpPr txBox="1"/>
          <p:nvPr/>
        </p:nvSpPr>
        <p:spPr>
          <a:xfrm>
            <a:off x="971550" y="4797425"/>
            <a:ext cx="7056438" cy="17367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5400">
                <a:latin typeface="Comic Sans MS" panose="030F0702030302020204" pitchFamily="66" charset="0"/>
              </a:rPr>
              <a:t>Discuss why with a partner?</a:t>
            </a:r>
            <a:endParaRPr sz="5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Title 245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24579" name="Text Placeholder 2457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997450"/>
          </a:xfrm>
          <a:ln/>
        </p:spPr>
        <p:txBody>
          <a:bodyPr/>
          <a:p>
            <a:r>
              <a:rPr lang="en-GB" altLang="x-none" sz="2800"/>
              <a:t>Mixed fractions contain whole numbers and fractions.</a:t>
            </a:r>
            <a:endParaRPr lang="en-GB" altLang="x-none" sz="2800"/>
          </a:p>
          <a:p>
            <a:r>
              <a:rPr lang="en-GB" altLang="x-none" sz="2800"/>
              <a:t>Improper fractions are fractions greater than one, with a numerator larger than the denominator. (sometimes called top heavy fractions)</a:t>
            </a:r>
            <a:endParaRPr lang="en-GB" altLang="x-none" sz="2800"/>
          </a:p>
          <a:p>
            <a:r>
              <a:rPr lang="en-GB" altLang="x-none" sz="2800"/>
              <a:t>Answers at GCSE level are usually expressed as mixed fractions.</a:t>
            </a:r>
            <a:endParaRPr lang="en-GB" altLang="x-none" sz="2800"/>
          </a:p>
          <a:p>
            <a:r>
              <a:rPr lang="en-GB" altLang="x-none" sz="2800"/>
              <a:t>When calculating with fractions you need to use, and convert between, both forms. </a:t>
            </a:r>
            <a:endParaRPr lang="en-GB" altLang="x-none" sz="2800"/>
          </a:p>
          <a:p>
            <a:pPr>
              <a:buNone/>
            </a:pP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0" end="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53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189" end="25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charRg st="253" end="3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Title 27649"/>
          <p:cNvSpPr>
            <a:spLocks noGrp="1"/>
          </p:cNvSpPr>
          <p:nvPr>
            <p:ph type="title"/>
          </p:nvPr>
        </p:nvSpPr>
        <p:spPr>
          <a:solidFill>
            <a:srgbClr val="993366"/>
          </a:solidFill>
          <a:ln/>
        </p:spPr>
        <p:txBody>
          <a:bodyPr vert="horz" wrap="square" lIns="91440" tIns="45720" rIns="91440" bIns="45720"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27651" name="Text Placeholder 27650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513" cy="4525963"/>
          </a:xfrm>
          <a:ln/>
        </p:spPr>
        <p:txBody>
          <a:bodyPr/>
          <a:p>
            <a:pPr/>
            <a:r>
              <a:rPr lang="en-GB" altLang="x-none"/>
              <a:t>How could I change       into an improper fraction?</a:t>
            </a:r>
            <a:endParaRPr lang="en-GB" altLang="x-none"/>
          </a:p>
          <a:p>
            <a:pPr/>
            <a:r>
              <a:rPr lang="en-GB" altLang="x-none"/>
              <a:t>Question: What is the value of   ?</a:t>
            </a:r>
            <a:endParaRPr lang="en-GB" altLang="x-none"/>
          </a:p>
          <a:p>
            <a:pPr>
              <a:buNone/>
            </a:pPr>
            <a:r>
              <a:rPr lang="en-GB" altLang="x-none"/>
              <a:t>	                          </a:t>
            </a:r>
            <a:endParaRPr/>
          </a:p>
        </p:txBody>
      </p:sp>
      <p:graphicFrame>
        <p:nvGraphicFramePr>
          <p:cNvPr id="27655" name="Content Placeholder 27654"/>
          <p:cNvGraphicFramePr/>
          <p:nvPr>
            <p:ph sz="quarter" idx="3"/>
          </p:nvPr>
        </p:nvGraphicFramePr>
        <p:xfrm>
          <a:off x="4672013" y="1643063"/>
          <a:ext cx="647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9" name="" r:id="rId1" imgW="228600" imgH="228600" progId="Equation.3">
                  <p:embed/>
                </p:oleObj>
              </mc:Choice>
              <mc:Fallback>
                <p:oleObj name="" r:id="rId1" imgW="228600" imgH="228600" progId="Equation.3">
                  <p:embed/>
                  <p:pic>
                    <p:nvPicPr>
                      <p:cNvPr id="0" name="Picture 311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72013" y="1643063"/>
                        <a:ext cx="647700" cy="647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9" name="Object 27658"/>
          <p:cNvGraphicFramePr/>
          <p:nvPr/>
        </p:nvGraphicFramePr>
        <p:xfrm>
          <a:off x="6732588" y="2492375"/>
          <a:ext cx="325437" cy="917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0" name="" r:id="rId3" imgW="139700" imgH="393700" progId="Equation.3">
                  <p:embed/>
                </p:oleObj>
              </mc:Choice>
              <mc:Fallback>
                <p:oleObj name="" r:id="rId3" imgW="139700" imgH="393700" progId="Equation.3">
                  <p:embed/>
                  <p:pic>
                    <p:nvPicPr>
                      <p:cNvPr id="0" name="Picture 311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732588" y="2492375"/>
                        <a:ext cx="325437" cy="917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0" name="Object 27659"/>
          <p:cNvGraphicFramePr/>
          <p:nvPr/>
        </p:nvGraphicFramePr>
        <p:xfrm>
          <a:off x="4859338" y="3429000"/>
          <a:ext cx="22653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1" name="" r:id="rId5" imgW="824865" imgH="393700" progId="Equation.3">
                  <p:embed/>
                </p:oleObj>
              </mc:Choice>
              <mc:Fallback>
                <p:oleObj name="" r:id="rId5" imgW="824865" imgH="393700" progId="Equation.3">
                  <p:embed/>
                  <p:pic>
                    <p:nvPicPr>
                      <p:cNvPr id="0" name="Picture 312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59338" y="3429000"/>
                        <a:ext cx="2265362" cy="107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2" name="Text Box 27661"/>
          <p:cNvSpPr txBox="1"/>
          <p:nvPr/>
        </p:nvSpPr>
        <p:spPr>
          <a:xfrm>
            <a:off x="2627313" y="3716338"/>
            <a:ext cx="208915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000">
                <a:latin typeface="Comic Sans MS" panose="030F0702030302020204" pitchFamily="66" charset="0"/>
              </a:rPr>
              <a:t>Therefore 3 is </a:t>
            </a:r>
            <a:endParaRPr lang="en-GB" altLang="x-none" sz="2000">
              <a:latin typeface="Comic Sans MS" panose="030F0702030302020204" pitchFamily="66" charset="0"/>
            </a:endParaRPr>
          </a:p>
        </p:txBody>
      </p:sp>
      <p:graphicFrame>
        <p:nvGraphicFramePr>
          <p:cNvPr id="27663" name="Object 27662"/>
          <p:cNvGraphicFramePr/>
          <p:nvPr/>
        </p:nvGraphicFramePr>
        <p:xfrm>
          <a:off x="1403350" y="3357563"/>
          <a:ext cx="941388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" r:id="rId7" imgW="342900" imgH="393700" progId="Equation.3">
                  <p:embed/>
                </p:oleObj>
              </mc:Choice>
              <mc:Fallback>
                <p:oleObj name="" r:id="rId7" imgW="342900" imgH="393700" progId="Equation.3">
                  <p:embed/>
                  <p:pic>
                    <p:nvPicPr>
                      <p:cNvPr id="0" name="Picture 312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03350" y="3357563"/>
                        <a:ext cx="941388" cy="107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664" name="Text Box 27663"/>
          <p:cNvSpPr txBox="1"/>
          <p:nvPr/>
        </p:nvSpPr>
        <p:spPr>
          <a:xfrm>
            <a:off x="1258888" y="4868863"/>
            <a:ext cx="865187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Hence 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27665" name="Object 27664"/>
          <p:cNvGraphicFramePr/>
          <p:nvPr/>
        </p:nvGraphicFramePr>
        <p:xfrm>
          <a:off x="2268538" y="4797425"/>
          <a:ext cx="790575" cy="79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" r:id="rId9" imgW="228600" imgH="228600" progId="Equation.3">
                  <p:embed/>
                </p:oleObj>
              </mc:Choice>
              <mc:Fallback>
                <p:oleObj name="" r:id="rId9" imgW="228600" imgH="228600" progId="Equation.3">
                  <p:embed/>
                  <p:pic>
                    <p:nvPicPr>
                      <p:cNvPr id="0" name="Picture 312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68538" y="4797425"/>
                        <a:ext cx="790575" cy="7905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6" name="Object 27665"/>
          <p:cNvGraphicFramePr/>
          <p:nvPr/>
        </p:nvGraphicFramePr>
        <p:xfrm>
          <a:off x="7164388" y="3429000"/>
          <a:ext cx="906462" cy="1081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" r:id="rId10" imgW="330200" imgH="393700" progId="Equation.3">
                  <p:embed/>
                </p:oleObj>
              </mc:Choice>
              <mc:Fallback>
                <p:oleObj name="" r:id="rId10" imgW="330200" imgH="393700" progId="Equation.3">
                  <p:embed/>
                  <p:pic>
                    <p:nvPicPr>
                      <p:cNvPr id="0" name="Picture 3123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164388" y="3429000"/>
                        <a:ext cx="906462" cy="10810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67" name="Object 27666"/>
          <p:cNvGraphicFramePr/>
          <p:nvPr/>
        </p:nvGraphicFramePr>
        <p:xfrm>
          <a:off x="3132138" y="4581525"/>
          <a:ext cx="3484562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" r:id="rId12" imgW="1269365" imgH="393700" progId="Equation.3">
                  <p:embed/>
                </p:oleObj>
              </mc:Choice>
              <mc:Fallback>
                <p:oleObj name="" r:id="rId12" imgW="1269365" imgH="393700" progId="Equation.3">
                  <p:embed/>
                  <p:pic>
                    <p:nvPicPr>
                      <p:cNvPr id="0" name="Picture 3124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3132138" y="4581525"/>
                        <a:ext cx="3484562" cy="10795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charRg st="52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62" grpId="0"/>
      <p:bldP spid="2766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9698" name="Title 29697"/>
          <p:cNvSpPr>
            <a:spLocks noGrp="1"/>
          </p:cNvSpPr>
          <p:nvPr>
            <p:ph type="title"/>
          </p:nvPr>
        </p:nvSpPr>
        <p:spPr>
          <a:solidFill>
            <a:srgbClr val="993366"/>
          </a:solidFill>
          <a:ln/>
        </p:spPr>
        <p:txBody>
          <a:bodyPr vert="horz" wrap="square" lIns="91440" tIns="45720" rIns="91440" bIns="45720"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29699" name="Text Placeholder 29698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91513" cy="4525963"/>
          </a:xfrm>
          <a:ln/>
        </p:spPr>
        <p:txBody>
          <a:bodyPr/>
          <a:p>
            <a:pPr/>
            <a:r>
              <a:rPr lang="en-GB" altLang="x-none"/>
              <a:t>How could I change       into an improper fraction?</a:t>
            </a:r>
            <a:endParaRPr lang="en-GB" altLang="x-none"/>
          </a:p>
        </p:txBody>
      </p:sp>
      <p:graphicFrame>
        <p:nvGraphicFramePr>
          <p:cNvPr id="29703" name="Content Placeholder 29702"/>
          <p:cNvGraphicFramePr/>
          <p:nvPr>
            <p:ph sz="quarter" idx="3"/>
          </p:nvPr>
        </p:nvGraphicFramePr>
        <p:xfrm>
          <a:off x="4672013" y="1643063"/>
          <a:ext cx="6477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6" name="" r:id="rId1" imgW="228600" imgH="228600" progId="Equation.3">
                  <p:embed/>
                </p:oleObj>
              </mc:Choice>
              <mc:Fallback>
                <p:oleObj name="" r:id="rId1" imgW="228600" imgH="228600" progId="Equation.3">
                  <p:embed/>
                  <p:pic>
                    <p:nvPicPr>
                      <p:cNvPr id="0" name="Picture 312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72013" y="1643063"/>
                        <a:ext cx="647700" cy="647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6" name="Text Box 29705"/>
          <p:cNvSpPr txBox="1"/>
          <p:nvPr/>
        </p:nvSpPr>
        <p:spPr>
          <a:xfrm>
            <a:off x="755650" y="2852738"/>
            <a:ext cx="73453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GB" altLang="x-none" dirty="0">
              <a:latin typeface="Comic Sans MS" panose="030F0702030302020204" pitchFamily="66" charset="0"/>
            </a:endParaRPr>
          </a:p>
        </p:txBody>
      </p:sp>
      <p:graphicFrame>
        <p:nvGraphicFramePr>
          <p:cNvPr id="29707" name="Content Placeholder 29706"/>
          <p:cNvGraphicFramePr/>
          <p:nvPr>
            <p:ph sz="quarter" idx="2"/>
          </p:nvPr>
        </p:nvGraphicFramePr>
        <p:xfrm>
          <a:off x="1403350" y="2852738"/>
          <a:ext cx="5184775" cy="1230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7" name="" r:id="rId3" imgW="1015365" imgH="241300" progId="Equation.3">
                  <p:embed/>
                </p:oleObj>
              </mc:Choice>
              <mc:Fallback>
                <p:oleObj name="" r:id="rId3" imgW="1015365" imgH="241300" progId="Equation.3">
                  <p:embed/>
                  <p:pic>
                    <p:nvPicPr>
                      <p:cNvPr id="0" name="Picture 312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03350" y="2852738"/>
                        <a:ext cx="5184775" cy="12303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709" name="Text Box 29708"/>
          <p:cNvSpPr txBox="1"/>
          <p:nvPr/>
        </p:nvSpPr>
        <p:spPr>
          <a:xfrm>
            <a:off x="827088" y="4581525"/>
            <a:ext cx="2808287" cy="1225550"/>
          </a:xfrm>
          <a:prstGeom prst="rect">
            <a:avLst/>
          </a:prstGeom>
          <a:noFill/>
          <a:ln w="38100" cap="flat" cmpd="sng">
            <a:solidFill>
              <a:srgbClr val="993366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Comic Sans MS" panose="030F0702030302020204" pitchFamily="66" charset="0"/>
              </a:rPr>
              <a:t>Multiply the denominator by the whole number </a:t>
            </a:r>
            <a:endParaRPr sz="2400">
              <a:latin typeface="Comic Sans MS" panose="030F0702030302020204" pitchFamily="66" charset="0"/>
            </a:endParaRPr>
          </a:p>
        </p:txBody>
      </p:sp>
      <p:sp>
        <p:nvSpPr>
          <p:cNvPr id="29710" name="Straight Connector 29709"/>
          <p:cNvSpPr/>
          <p:nvPr/>
        </p:nvSpPr>
        <p:spPr>
          <a:xfrm flipV="1">
            <a:off x="2484438" y="3284538"/>
            <a:ext cx="863600" cy="1368425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29711" name="Text Box 29710"/>
          <p:cNvSpPr txBox="1"/>
          <p:nvPr/>
        </p:nvSpPr>
        <p:spPr>
          <a:xfrm>
            <a:off x="4284663" y="4508500"/>
            <a:ext cx="2808287" cy="860425"/>
          </a:xfrm>
          <a:prstGeom prst="rect">
            <a:avLst/>
          </a:prstGeom>
          <a:noFill/>
          <a:ln w="38100" cap="flat" cmpd="sng">
            <a:solidFill>
              <a:srgbClr val="993366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Comic Sans MS" panose="030F0702030302020204" pitchFamily="66" charset="0"/>
              </a:rPr>
              <a:t>Then add the numerator</a:t>
            </a:r>
            <a:endParaRPr sz="2400">
              <a:latin typeface="Comic Sans MS" panose="030F0702030302020204" pitchFamily="66" charset="0"/>
            </a:endParaRPr>
          </a:p>
        </p:txBody>
      </p:sp>
      <p:sp>
        <p:nvSpPr>
          <p:cNvPr id="29712" name="Straight Connector 29711"/>
          <p:cNvSpPr/>
          <p:nvPr/>
        </p:nvSpPr>
        <p:spPr>
          <a:xfrm flipH="1" flipV="1">
            <a:off x="4859338" y="3357563"/>
            <a:ext cx="576262" cy="1150937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 animBg="1"/>
      <p:bldP spid="297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22" name="Title 307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Question</a:t>
            </a:r>
          </a:p>
        </p:txBody>
      </p:sp>
      <p:sp>
        <p:nvSpPr>
          <p:cNvPr id="30723" name="Text Placeholder 3072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354888" cy="1757363"/>
          </a:xfrm>
          <a:ln/>
        </p:spPr>
        <p:txBody>
          <a:bodyPr/>
          <a:p>
            <a:pPr/>
            <a:r>
              <a:rPr lang="en-GB" altLang="x-none"/>
              <a:t>Write       as an improper fraction </a:t>
            </a:r>
            <a:endParaRPr/>
          </a:p>
        </p:txBody>
      </p:sp>
      <p:graphicFrame>
        <p:nvGraphicFramePr>
          <p:cNvPr id="30724" name="Content Placeholder 30723"/>
          <p:cNvGraphicFramePr/>
          <p:nvPr>
            <p:ph sz="quarter" idx="2"/>
          </p:nvPr>
        </p:nvGraphicFramePr>
        <p:xfrm>
          <a:off x="2124075" y="1557338"/>
          <a:ext cx="719138" cy="681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8" name="" r:id="rId1" imgW="241300" imgH="228600" progId="Equation.3">
                  <p:embed/>
                </p:oleObj>
              </mc:Choice>
              <mc:Fallback>
                <p:oleObj name="" r:id="rId1" imgW="241300" imgH="228600" progId="Equation.3">
                  <p:embed/>
                  <p:pic>
                    <p:nvPicPr>
                      <p:cNvPr id="0" name="Picture 312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24075" y="1557338"/>
                        <a:ext cx="719138" cy="68103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Content Placeholder 30725"/>
          <p:cNvGraphicFramePr/>
          <p:nvPr>
            <p:ph sz="quarter" idx="3"/>
          </p:nvPr>
        </p:nvGraphicFramePr>
        <p:xfrm>
          <a:off x="1619250" y="3068638"/>
          <a:ext cx="5256213" cy="1203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9" name="" r:id="rId3" imgW="1053465" imgH="241300" progId="Equation.3">
                  <p:embed/>
                </p:oleObj>
              </mc:Choice>
              <mc:Fallback>
                <p:oleObj name="" r:id="rId3" imgW="1053465" imgH="241300" progId="Equation.3">
                  <p:embed/>
                  <p:pic>
                    <p:nvPicPr>
                      <p:cNvPr id="0" name="Picture 312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19250" y="3068638"/>
                        <a:ext cx="5256213" cy="1203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Title 307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Aims</a:t>
            </a:r>
          </a:p>
        </p:txBody>
      </p:sp>
      <p:sp>
        <p:nvSpPr>
          <p:cNvPr id="3075" name="Text Placeholder 307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To reduce fractions to their lowest terms.</a:t>
            </a:r>
            <a:endParaRPr lang="en-GB" altLang="x-none"/>
          </a:p>
          <a:p>
            <a:r>
              <a:rPr lang="en-GB" altLang="x-none"/>
              <a:t>To convert between top heavy and mixed fractions.</a:t>
            </a:r>
            <a:endParaRPr lang="en-GB" altLang="x-none"/>
          </a:p>
          <a:p>
            <a:r>
              <a:rPr lang="en-GB" altLang="x-none"/>
              <a:t>To convert between fractions and decimals.</a:t>
            </a:r>
            <a:endParaRPr lang="en-GB" altLang="x-none"/>
          </a:p>
          <a:p>
            <a:r>
              <a:rPr lang="en-GB" altLang="x-none"/>
              <a:t>To use the correct notation for recurring decimals.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43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93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charRg st="136" end="18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8" name="Title 34817"/>
          <p:cNvSpPr>
            <a:spLocks noGrp="1"/>
          </p:cNvSpPr>
          <p:nvPr>
            <p:ph type="title"/>
          </p:nvPr>
        </p:nvSpPr>
        <p:spPr>
          <a:solidFill>
            <a:srgbClr val="993366"/>
          </a:solidFill>
          <a:ln/>
        </p:spPr>
        <p:txBody>
          <a:bodyPr vert="horz" wrap="square" lIns="91440" tIns="45720" rIns="91440" bIns="45720"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34819" name="Text Placeholder 34818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859713" cy="4525963"/>
          </a:xfrm>
          <a:ln/>
        </p:spPr>
        <p:txBody>
          <a:bodyPr/>
          <a:p>
            <a:pPr/>
            <a:r>
              <a:rPr lang="en-GB" altLang="x-none"/>
              <a:t>How could I change       into a mixed fraction?</a:t>
            </a:r>
            <a:endParaRPr/>
          </a:p>
        </p:txBody>
      </p:sp>
      <p:graphicFrame>
        <p:nvGraphicFramePr>
          <p:cNvPr id="34821" name="Content Placeholder 34820"/>
          <p:cNvGraphicFramePr/>
          <p:nvPr>
            <p:ph sz="quarter" idx="3"/>
          </p:nvPr>
        </p:nvGraphicFramePr>
        <p:xfrm>
          <a:off x="4716463" y="1484313"/>
          <a:ext cx="617537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" r:id="rId1" imgW="177800" imgH="227965" progId="Equation.3">
                  <p:embed/>
                </p:oleObj>
              </mc:Choice>
              <mc:Fallback>
                <p:oleObj name="" r:id="rId1" imgW="177800" imgH="227965" progId="Equation.3">
                  <p:embed/>
                  <p:pic>
                    <p:nvPicPr>
                      <p:cNvPr id="0" name="Picture 312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716463" y="1484313"/>
                        <a:ext cx="617537" cy="7921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6866" name="Title 36865"/>
          <p:cNvSpPr>
            <a:spLocks noGrp="1"/>
          </p:cNvSpPr>
          <p:nvPr>
            <p:ph type="title"/>
          </p:nvPr>
        </p:nvSpPr>
        <p:spPr>
          <a:solidFill>
            <a:srgbClr val="993366"/>
          </a:solidFill>
          <a:ln/>
        </p:spPr>
        <p:txBody>
          <a:bodyPr vert="horz" wrap="square" lIns="91440" tIns="45720" rIns="91440" bIns="45720"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36867" name="Text Placeholder 36866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859713" cy="4525963"/>
          </a:xfrm>
          <a:ln/>
        </p:spPr>
        <p:txBody>
          <a:bodyPr/>
          <a:p>
            <a:pPr/>
            <a:r>
              <a:rPr lang="en-GB" altLang="x-none"/>
              <a:t>How could I change       into a mixed fraction?</a:t>
            </a:r>
            <a:endParaRPr lang="en-GB" altLang="x-none"/>
          </a:p>
          <a:p>
            <a:pPr/>
            <a:endParaRPr lang="en-GB" altLang="x-none"/>
          </a:p>
          <a:p>
            <a:pPr/>
            <a:r>
              <a:rPr lang="en-GB" altLang="x-none"/>
              <a:t>Question: How many quarters make one?</a:t>
            </a:r>
            <a:endParaRPr lang="en-GB" altLang="x-none"/>
          </a:p>
          <a:p>
            <a:pPr/>
            <a:endParaRPr lang="en-GB" altLang="x-none"/>
          </a:p>
          <a:p>
            <a:pPr/>
            <a:r>
              <a:rPr lang="en-GB" altLang="x-none"/>
              <a:t> Question: What is 25 </a:t>
            </a:r>
            <a:r>
              <a:rPr/>
              <a:t>÷ 4?</a:t>
            </a:r>
            <a:endParaRPr/>
          </a:p>
        </p:txBody>
      </p:sp>
      <p:graphicFrame>
        <p:nvGraphicFramePr>
          <p:cNvPr id="36868" name="Content Placeholder 36867"/>
          <p:cNvGraphicFramePr/>
          <p:nvPr>
            <p:ph sz="quarter" idx="3"/>
          </p:nvPr>
        </p:nvGraphicFramePr>
        <p:xfrm>
          <a:off x="4572000" y="1484313"/>
          <a:ext cx="78581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1" name="" r:id="rId1" imgW="177800" imgH="227965" progId="Equation.3">
                  <p:embed/>
                </p:oleObj>
              </mc:Choice>
              <mc:Fallback>
                <p:oleObj name="" r:id="rId1" imgW="177800" imgH="227965" progId="Equation.3">
                  <p:embed/>
                  <p:pic>
                    <p:nvPicPr>
                      <p:cNvPr id="0" name="Picture 313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72000" y="1484313"/>
                        <a:ext cx="785813" cy="10080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9" name="Text Box 36868"/>
          <p:cNvSpPr txBox="1"/>
          <p:nvPr/>
        </p:nvSpPr>
        <p:spPr>
          <a:xfrm>
            <a:off x="1979613" y="3716338"/>
            <a:ext cx="431800" cy="588962"/>
          </a:xfrm>
          <a:prstGeom prst="rect">
            <a:avLst/>
          </a:prstGeom>
          <a:solidFill>
            <a:srgbClr val="993366"/>
          </a:solidFill>
          <a:ln w="9525" cap="flat" cmpd="sng">
            <a:solidFill>
              <a:srgbClr val="993366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4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36870" name="Text Box 36869"/>
          <p:cNvSpPr txBox="1"/>
          <p:nvPr/>
        </p:nvSpPr>
        <p:spPr>
          <a:xfrm>
            <a:off x="6156325" y="4868863"/>
            <a:ext cx="2700338" cy="1066800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25 </a:t>
            </a:r>
            <a:r>
              <a:rPr sz="3200">
                <a:latin typeface="Comic Sans MS" panose="030F0702030302020204" pitchFamily="66" charset="0"/>
              </a:rPr>
              <a:t>÷ 4 = 6 remainder 1</a:t>
            </a:r>
            <a:endParaRPr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49" end="8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charRg st="88" end="1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9" grpId="0" animBg="1"/>
      <p:bldP spid="36870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7890" name="Title 37889"/>
          <p:cNvSpPr>
            <a:spLocks noGrp="1"/>
          </p:cNvSpPr>
          <p:nvPr>
            <p:ph type="title"/>
          </p:nvPr>
        </p:nvSpPr>
        <p:spPr>
          <a:solidFill>
            <a:srgbClr val="993366"/>
          </a:solidFill>
          <a:ln/>
        </p:spPr>
        <p:txBody>
          <a:bodyPr vert="horz" wrap="square" lIns="91440" tIns="45720" rIns="91440" bIns="45720" anchor="ctr" anchorCtr="0"/>
          <a:p>
            <a:r>
              <a:rPr lang="en-GB" altLang="x-none"/>
              <a:t>Mixed &amp; Improper Fractions</a:t>
            </a:r>
          </a:p>
        </p:txBody>
      </p:sp>
      <p:sp>
        <p:nvSpPr>
          <p:cNvPr id="37891" name="Text Placeholder 37890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859713" cy="1397000"/>
          </a:xfrm>
          <a:ln/>
        </p:spPr>
        <p:txBody>
          <a:bodyPr/>
          <a:p>
            <a:pPr/>
            <a:r>
              <a:rPr lang="en-GB" altLang="x-none"/>
              <a:t>How could I change       into a mixed fraction?</a:t>
            </a:r>
            <a:endParaRPr/>
          </a:p>
        </p:txBody>
      </p:sp>
      <p:graphicFrame>
        <p:nvGraphicFramePr>
          <p:cNvPr id="37892" name="Content Placeholder 37891"/>
          <p:cNvGraphicFramePr/>
          <p:nvPr>
            <p:ph sz="quarter" idx="3"/>
          </p:nvPr>
        </p:nvGraphicFramePr>
        <p:xfrm>
          <a:off x="4572000" y="1484313"/>
          <a:ext cx="785813" cy="1008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2" name="" r:id="rId1" imgW="177800" imgH="227965" progId="Equation.3">
                  <p:embed/>
                </p:oleObj>
              </mc:Choice>
              <mc:Fallback>
                <p:oleObj name="" r:id="rId1" imgW="177800" imgH="227965" progId="Equation.3">
                  <p:embed/>
                  <p:pic>
                    <p:nvPicPr>
                      <p:cNvPr id="0" name="Picture 313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72000" y="1484313"/>
                        <a:ext cx="785813" cy="10080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Content Placeholder 37894"/>
          <p:cNvGraphicFramePr/>
          <p:nvPr>
            <p:ph sz="quarter" idx="2"/>
          </p:nvPr>
        </p:nvGraphicFramePr>
        <p:xfrm>
          <a:off x="2195513" y="2924175"/>
          <a:ext cx="2665412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3" name="" r:id="rId3" imgW="533400" imgH="228600" progId="Equation.3">
                  <p:embed/>
                </p:oleObj>
              </mc:Choice>
              <mc:Fallback>
                <p:oleObj name="" r:id="rId3" imgW="533400" imgH="228600" progId="Equation.3">
                  <p:embed/>
                  <p:pic>
                    <p:nvPicPr>
                      <p:cNvPr id="0" name="Picture 313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513" y="2924175"/>
                        <a:ext cx="2665412" cy="11430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7" name="Text Box 37896"/>
          <p:cNvSpPr txBox="1"/>
          <p:nvPr/>
        </p:nvSpPr>
        <p:spPr>
          <a:xfrm>
            <a:off x="611188" y="4508500"/>
            <a:ext cx="3095625" cy="1554163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The number of times 4 divides into 25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37898" name="Straight Connector 37897"/>
          <p:cNvSpPr/>
          <p:nvPr/>
        </p:nvSpPr>
        <p:spPr>
          <a:xfrm flipV="1">
            <a:off x="2916238" y="3789363"/>
            <a:ext cx="935037" cy="792162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37899" name="Text Box 37898"/>
          <p:cNvSpPr txBox="1"/>
          <p:nvPr/>
        </p:nvSpPr>
        <p:spPr>
          <a:xfrm>
            <a:off x="5651500" y="2997200"/>
            <a:ext cx="2808288" cy="1066800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The remainder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37900" name="Straight Connector 37899"/>
          <p:cNvSpPr/>
          <p:nvPr/>
        </p:nvSpPr>
        <p:spPr>
          <a:xfrm flipH="1">
            <a:off x="4643438" y="3213100"/>
            <a:ext cx="1008062" cy="0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7" grpId="0" animBg="1"/>
      <p:bldP spid="3789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3794" name="Title 3379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Questions</a:t>
            </a:r>
          </a:p>
        </p:txBody>
      </p:sp>
      <p:graphicFrame>
        <p:nvGraphicFramePr>
          <p:cNvPr id="33797" name="Content Placeholder 33796"/>
          <p:cNvGraphicFramePr/>
          <p:nvPr>
            <p:ph sz="half" idx="1"/>
          </p:nvPr>
        </p:nvGraphicFramePr>
        <p:xfrm>
          <a:off x="611188" y="1844675"/>
          <a:ext cx="1273175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" r:id="rId1" imgW="304800" imgH="964565" progId="Equation.3">
                  <p:embed/>
                </p:oleObj>
              </mc:Choice>
              <mc:Fallback>
                <p:oleObj name="" r:id="rId1" imgW="304800" imgH="964565" progId="Equation.3">
                  <p:embed/>
                  <p:pic>
                    <p:nvPicPr>
                      <p:cNvPr id="0" name="Picture 313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1188" y="1844675"/>
                        <a:ext cx="1273175" cy="40322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6" name="Text Box 33795"/>
          <p:cNvSpPr txBox="1"/>
          <p:nvPr/>
        </p:nvSpPr>
        <p:spPr>
          <a:xfrm>
            <a:off x="2700338" y="1557338"/>
            <a:ext cx="19431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GB" altLang="x-none" dirty="0">
              <a:latin typeface="Comic Sans MS" panose="030F0702030302020204" pitchFamily="66" charset="0"/>
            </a:endParaRPr>
          </a:p>
        </p:txBody>
      </p:sp>
      <p:graphicFrame>
        <p:nvGraphicFramePr>
          <p:cNvPr id="33799" name="Content Placeholder 33798"/>
          <p:cNvGraphicFramePr/>
          <p:nvPr>
            <p:ph sz="half" idx="2"/>
          </p:nvPr>
        </p:nvGraphicFramePr>
        <p:xfrm>
          <a:off x="4572000" y="1989138"/>
          <a:ext cx="1674813" cy="3744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5" name="" r:id="rId3" imgW="431800" imgH="964565" progId="Equation.3">
                  <p:embed/>
                </p:oleObj>
              </mc:Choice>
              <mc:Fallback>
                <p:oleObj name="" r:id="rId3" imgW="431800" imgH="964565" progId="Equation.3">
                  <p:embed/>
                  <p:pic>
                    <p:nvPicPr>
                      <p:cNvPr id="0" name="Picture 313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72000" y="1989138"/>
                        <a:ext cx="1674813" cy="374491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Title 3993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Questions</a:t>
            </a:r>
          </a:p>
        </p:txBody>
      </p:sp>
      <p:graphicFrame>
        <p:nvGraphicFramePr>
          <p:cNvPr id="39941" name="Content Placeholder 39940"/>
          <p:cNvGraphicFramePr>
            <a:graphicFrameLocks noGrp="1"/>
          </p:cNvGraphicFramePr>
          <p:nvPr>
            <p:ph sz="half" idx="1"/>
          </p:nvPr>
        </p:nvGraphicFramePr>
        <p:xfrm>
          <a:off x="539750" y="1989138"/>
          <a:ext cx="3713163" cy="403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6" name="" r:id="rId1" imgW="889000" imgH="965200" progId="Equation.3">
                  <p:embed/>
                </p:oleObj>
              </mc:Choice>
              <mc:Fallback>
                <p:oleObj name="" r:id="rId1" imgW="889000" imgH="965200" progId="Equation.3">
                  <p:embed/>
                  <p:pic>
                    <p:nvPicPr>
                      <p:cNvPr id="0" name="Picture 313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39750" y="1989138"/>
                        <a:ext cx="3713163" cy="40322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39" name="Text Box 39938"/>
          <p:cNvSpPr txBox="1"/>
          <p:nvPr/>
        </p:nvSpPr>
        <p:spPr>
          <a:xfrm>
            <a:off x="2700338" y="1557338"/>
            <a:ext cx="19431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GB" altLang="x-none" dirty="0">
              <a:latin typeface="Comic Sans MS" panose="030F0702030302020204" pitchFamily="66" charset="0"/>
            </a:endParaRPr>
          </a:p>
        </p:txBody>
      </p:sp>
      <p:graphicFrame>
        <p:nvGraphicFramePr>
          <p:cNvPr id="39942" name="Content Placeholder 39941"/>
          <p:cNvGraphicFramePr/>
          <p:nvPr>
            <p:ph sz="half" idx="2"/>
          </p:nvPr>
        </p:nvGraphicFramePr>
        <p:xfrm>
          <a:off x="5003800" y="2133600"/>
          <a:ext cx="2254250" cy="3724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7" name="" r:id="rId3" imgW="584200" imgH="964565" progId="Equation.3">
                  <p:embed/>
                </p:oleObj>
              </mc:Choice>
              <mc:Fallback>
                <p:oleObj name="" r:id="rId3" imgW="584200" imgH="964565" progId="Equation.3">
                  <p:embed/>
                  <p:pic>
                    <p:nvPicPr>
                      <p:cNvPr id="0" name="Picture 313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03800" y="2133600"/>
                        <a:ext cx="2254250" cy="37242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4" name="Rectangle 39943"/>
          <p:cNvSpPr/>
          <p:nvPr/>
        </p:nvSpPr>
        <p:spPr>
          <a:xfrm>
            <a:off x="1763713" y="1989138"/>
            <a:ext cx="2736850" cy="4103687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39945" name="Rectangle 39944"/>
          <p:cNvSpPr/>
          <p:nvPr/>
        </p:nvSpPr>
        <p:spPr>
          <a:xfrm>
            <a:off x="6443663" y="2133600"/>
            <a:ext cx="2160587" cy="3816350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1" dur="5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Title 4300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Decimals &amp; Fractions</a:t>
            </a:r>
          </a:p>
        </p:txBody>
      </p:sp>
      <p:sp>
        <p:nvSpPr>
          <p:cNvPr id="43011" name="Text Placeholder 43010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6202363" cy="4525963"/>
          </a:xfrm>
          <a:ln/>
        </p:spPr>
        <p:txBody>
          <a:bodyPr/>
          <a:p>
            <a:pPr/>
            <a:r>
              <a:rPr lang="en-GB" altLang="x-none" sz="2800"/>
              <a:t>What is 0.5 as a fraction?</a:t>
            </a:r>
            <a:endParaRPr lang="en-GB" altLang="x-none" sz="2800"/>
          </a:p>
          <a:p>
            <a:pPr/>
            <a:endParaRPr lang="en-GB" altLang="x-none" sz="2800"/>
          </a:p>
          <a:p>
            <a:pPr/>
            <a:r>
              <a:rPr lang="en-GB" altLang="x-none" sz="2800"/>
              <a:t>What is      as a decimal? </a:t>
            </a:r>
            <a:endParaRPr lang="en-GB" altLang="x-none" sz="2800"/>
          </a:p>
          <a:p>
            <a:pPr/>
            <a:endParaRPr lang="en-GB" altLang="x-none" sz="2800"/>
          </a:p>
          <a:p>
            <a:pPr/>
            <a:r>
              <a:rPr lang="en-GB" altLang="x-none" sz="2800"/>
              <a:t>What is 0.3 as a fraction?</a:t>
            </a:r>
            <a:endParaRPr lang="en-GB" altLang="x-none" sz="2800"/>
          </a:p>
          <a:p>
            <a:pPr/>
            <a:endParaRPr lang="en-GB" altLang="x-none" sz="2800"/>
          </a:p>
          <a:p>
            <a:pPr/>
            <a:r>
              <a:rPr lang="en-GB" altLang="x-none" sz="2800"/>
              <a:t>What is     as a decimal?</a:t>
            </a:r>
            <a:endParaRPr sz="2800"/>
          </a:p>
        </p:txBody>
      </p:sp>
      <p:graphicFrame>
        <p:nvGraphicFramePr>
          <p:cNvPr id="43013" name="Content Placeholder 43012"/>
          <p:cNvGraphicFramePr/>
          <p:nvPr>
            <p:ph sz="quarter" idx="2"/>
          </p:nvPr>
        </p:nvGraphicFramePr>
        <p:xfrm>
          <a:off x="5508625" y="1557338"/>
          <a:ext cx="439738" cy="792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8" name="" r:id="rId1" imgW="127000" imgH="227965" progId="Equation.3">
                  <p:embed/>
                </p:oleObj>
              </mc:Choice>
              <mc:Fallback>
                <p:oleObj name="" r:id="rId1" imgW="127000" imgH="227965" progId="Equation.3">
                  <p:embed/>
                  <p:pic>
                    <p:nvPicPr>
                      <p:cNvPr id="0" name="Picture 313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08625" y="1557338"/>
                        <a:ext cx="439738" cy="792162"/>
                      </a:xfrm>
                      <a:prstGeom prst="rect">
                        <a:avLst/>
                      </a:prstGeom>
                      <a:solidFill>
                        <a:srgbClr val="993366"/>
                      </a:solidFill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2" name="Text Box 43011"/>
          <p:cNvSpPr txBox="1"/>
          <p:nvPr/>
        </p:nvSpPr>
        <p:spPr>
          <a:xfrm>
            <a:off x="2700338" y="6381750"/>
            <a:ext cx="1150937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endParaRPr lang="en-GB" altLang="x-none" dirty="0">
              <a:latin typeface="Comic Sans MS" panose="030F0702030302020204" pitchFamily="66" charset="0"/>
            </a:endParaRPr>
          </a:p>
        </p:txBody>
      </p:sp>
      <p:sp>
        <p:nvSpPr>
          <p:cNvPr id="43015" name="Text Box 43014"/>
          <p:cNvSpPr txBox="1"/>
          <p:nvPr/>
        </p:nvSpPr>
        <p:spPr>
          <a:xfrm>
            <a:off x="5219700" y="2708275"/>
            <a:ext cx="720725" cy="366713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0.25</a:t>
            </a:r>
            <a:endParaRPr>
              <a:latin typeface="Comic Sans MS" panose="030F0702030302020204" pitchFamily="66" charset="0"/>
            </a:endParaRPr>
          </a:p>
        </p:txBody>
      </p:sp>
      <p:graphicFrame>
        <p:nvGraphicFramePr>
          <p:cNvPr id="43016" name="Content Placeholder 43015"/>
          <p:cNvGraphicFramePr/>
          <p:nvPr>
            <p:ph sz="quarter" idx="3"/>
          </p:nvPr>
        </p:nvGraphicFramePr>
        <p:xfrm>
          <a:off x="2339975" y="2492375"/>
          <a:ext cx="439738" cy="792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9" name="" r:id="rId3" imgW="127000" imgH="227965" progId="Equation.3">
                  <p:embed/>
                </p:oleObj>
              </mc:Choice>
              <mc:Fallback>
                <p:oleObj name="" r:id="rId3" imgW="127000" imgH="227965" progId="Equation.3">
                  <p:embed/>
                  <p:pic>
                    <p:nvPicPr>
                      <p:cNvPr id="0" name="Picture 313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975" y="2492375"/>
                        <a:ext cx="439738" cy="7921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9" name="Object 43018"/>
          <p:cNvGraphicFramePr/>
          <p:nvPr/>
        </p:nvGraphicFramePr>
        <p:xfrm>
          <a:off x="5364163" y="3573463"/>
          <a:ext cx="5207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0" name="" r:id="rId5" imgW="165100" imgH="228600" progId="Equation.3">
                  <p:embed/>
                </p:oleObj>
              </mc:Choice>
              <mc:Fallback>
                <p:oleObj name="" r:id="rId5" imgW="165100" imgH="228600" progId="Equation.3">
                  <p:embed/>
                  <p:pic>
                    <p:nvPicPr>
                      <p:cNvPr id="0" name="Picture 313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364163" y="3573463"/>
                        <a:ext cx="520700" cy="720725"/>
                      </a:xfrm>
                      <a:prstGeom prst="rect">
                        <a:avLst/>
                      </a:prstGeom>
                      <a:solidFill>
                        <a:srgbClr val="993366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20" name="Object 43019"/>
          <p:cNvGraphicFramePr/>
          <p:nvPr/>
        </p:nvGraphicFramePr>
        <p:xfrm>
          <a:off x="2339975" y="4581525"/>
          <a:ext cx="384175" cy="690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1" name="" r:id="rId7" imgW="127000" imgH="227965" progId="Equation.3">
                  <p:embed/>
                </p:oleObj>
              </mc:Choice>
              <mc:Fallback>
                <p:oleObj name="" r:id="rId7" imgW="127000" imgH="227965" progId="Equation.3">
                  <p:embed/>
                  <p:pic>
                    <p:nvPicPr>
                      <p:cNvPr id="0" name="Picture 3140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339975" y="4581525"/>
                        <a:ext cx="384175" cy="6905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21" name="Text Box 43020"/>
          <p:cNvSpPr txBox="1"/>
          <p:nvPr/>
        </p:nvSpPr>
        <p:spPr>
          <a:xfrm>
            <a:off x="5076825" y="4797425"/>
            <a:ext cx="935038" cy="366713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0.375</a:t>
            </a:r>
            <a:endParaRPr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0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28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57" end="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charRg st="85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 animBg="1"/>
      <p:bldP spid="43021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6082" name="Title 4608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4000"/>
              <a:t>Converting Fractions to Decimals</a:t>
            </a:r>
            <a:endParaRPr sz="4000"/>
          </a:p>
        </p:txBody>
      </p:sp>
      <p:graphicFrame>
        <p:nvGraphicFramePr>
          <p:cNvPr id="46085" name="Content Placeholder 46084"/>
          <p:cNvGraphicFramePr/>
          <p:nvPr>
            <p:ph sz="half" idx="1"/>
          </p:nvPr>
        </p:nvGraphicFramePr>
        <p:xfrm>
          <a:off x="2268538" y="4076700"/>
          <a:ext cx="14398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2" name="" r:id="rId1" imgW="596900" imgH="228600" progId="Equation.3">
                  <p:embed/>
                </p:oleObj>
              </mc:Choice>
              <mc:Fallback>
                <p:oleObj name="" r:id="rId1" imgW="596900" imgH="228600" progId="Equation.3">
                  <p:embed/>
                  <p:pic>
                    <p:nvPicPr>
                      <p:cNvPr id="0" name="Picture 314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68538" y="4076700"/>
                        <a:ext cx="1439862" cy="5508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4" name="Text Box 46083"/>
          <p:cNvSpPr txBox="1"/>
          <p:nvPr/>
        </p:nvSpPr>
        <p:spPr>
          <a:xfrm>
            <a:off x="468313" y="1557338"/>
            <a:ext cx="8064500" cy="30178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Divide the denominator into the numerator.</a:t>
            </a:r>
            <a:endParaRPr lang="en-GB" altLang="x-none" sz="32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As the denominator is larger than the numerator the answer will be less than 1. </a:t>
            </a:r>
            <a:endParaRPr lang="en-GB" altLang="x-none" sz="32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Example</a:t>
            </a:r>
            <a:endParaRPr sz="32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charRg st="43" end="1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>
                                            <p:txEl>
                                              <p:charRg st="124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Title 4915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4000"/>
              <a:t>Converting Fractions to Decimals</a:t>
            </a:r>
            <a:endParaRPr sz="4000"/>
          </a:p>
        </p:txBody>
      </p:sp>
      <p:graphicFrame>
        <p:nvGraphicFramePr>
          <p:cNvPr id="49155" name="Content Placeholder 49154"/>
          <p:cNvGraphicFramePr/>
          <p:nvPr>
            <p:ph sz="half" idx="1"/>
          </p:nvPr>
        </p:nvGraphicFramePr>
        <p:xfrm>
          <a:off x="2268538" y="4076700"/>
          <a:ext cx="1439862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3" name="" r:id="rId1" imgW="596900" imgH="228600" progId="Equation.3">
                  <p:embed/>
                </p:oleObj>
              </mc:Choice>
              <mc:Fallback>
                <p:oleObj name="" r:id="rId1" imgW="596900" imgH="228600" progId="Equation.3">
                  <p:embed/>
                  <p:pic>
                    <p:nvPicPr>
                      <p:cNvPr id="0" name="Picture 314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268538" y="4076700"/>
                        <a:ext cx="1439862" cy="5508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56" name="Text Box 49155"/>
          <p:cNvSpPr txBox="1"/>
          <p:nvPr/>
        </p:nvSpPr>
        <p:spPr>
          <a:xfrm>
            <a:off x="468313" y="1557338"/>
            <a:ext cx="8064500" cy="30178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Divide the denominator into the numerator.</a:t>
            </a:r>
            <a:endParaRPr lang="en-GB" altLang="x-none" sz="32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As the denominator is larger than the numerator the answer will be less than 1. </a:t>
            </a:r>
            <a:endParaRPr lang="en-GB" altLang="x-none" sz="32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Example</a:t>
            </a:r>
            <a:endParaRPr sz="3200">
              <a:latin typeface="Comic Sans MS" panose="030F0702030302020204" pitchFamily="66" charset="0"/>
            </a:endParaRPr>
          </a:p>
        </p:txBody>
      </p:sp>
      <p:graphicFrame>
        <p:nvGraphicFramePr>
          <p:cNvPr id="49157" name="Content Placeholder 49156"/>
          <p:cNvGraphicFramePr/>
          <p:nvPr>
            <p:ph sz="half" idx="2"/>
          </p:nvPr>
        </p:nvGraphicFramePr>
        <p:xfrm>
          <a:off x="2339975" y="4724400"/>
          <a:ext cx="29527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4" name="" r:id="rId3" imgW="799465" imgH="495300" progId="Equation.3">
                  <p:embed/>
                </p:oleObj>
              </mc:Choice>
              <mc:Fallback>
                <p:oleObj name="" r:id="rId3" imgW="799465" imgH="495300" progId="Equation.3">
                  <p:embed/>
                  <p:pic>
                    <p:nvPicPr>
                      <p:cNvPr id="0" name="Picture 314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39975" y="4724400"/>
                        <a:ext cx="2952750" cy="18288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charRg st="43" end="1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charRg st="124" end="13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Title 501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4000"/>
              <a:t>Converting Decimals to Fractions</a:t>
            </a:r>
            <a:endParaRPr sz="4000"/>
          </a:p>
        </p:txBody>
      </p:sp>
      <p:graphicFrame>
        <p:nvGraphicFramePr>
          <p:cNvPr id="50214" name="Content Placeholder 50213"/>
          <p:cNvGraphicFramePr/>
          <p:nvPr>
            <p:ph sz="half" idx="1"/>
          </p:nvPr>
        </p:nvGraphicFramePr>
        <p:xfrm>
          <a:off x="457200" y="1600200"/>
          <a:ext cx="8435975" cy="2035175"/>
        </p:xfrm>
        <a:graphic>
          <a:graphicData uri="http://schemas.openxmlformats.org/drawingml/2006/table">
            <a:tbl>
              <a:tblPr/>
              <a:tblGrid>
                <a:gridCol w="2446338"/>
                <a:gridCol w="1108075"/>
                <a:gridCol w="2066925"/>
                <a:gridCol w="2814637"/>
              </a:tblGrid>
              <a:tr h="10175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Units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Tenths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Hundredths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175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0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GB" altLang="x-none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2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207" name="Oval 50206"/>
          <p:cNvSpPr/>
          <p:nvPr/>
        </p:nvSpPr>
        <p:spPr>
          <a:xfrm>
            <a:off x="3132138" y="1989138"/>
            <a:ext cx="431800" cy="360362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0208" name="Oval 50207"/>
          <p:cNvSpPr/>
          <p:nvPr/>
        </p:nvSpPr>
        <p:spPr>
          <a:xfrm>
            <a:off x="3203575" y="2924175"/>
            <a:ext cx="431800" cy="360363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50212" name="Content Placeholder 50211"/>
          <p:cNvGraphicFramePr/>
          <p:nvPr>
            <p:ph sz="half" idx="2"/>
          </p:nvPr>
        </p:nvGraphicFramePr>
        <p:xfrm>
          <a:off x="2124075" y="4149725"/>
          <a:ext cx="316865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5" name="" r:id="rId1" imgW="1078865" imgH="393700" progId="Equation.3">
                  <p:embed/>
                </p:oleObj>
              </mc:Choice>
              <mc:Fallback>
                <p:oleObj name="" r:id="rId1" imgW="1078865" imgH="393700" progId="Equation.3">
                  <p:embed/>
                  <p:pic>
                    <p:nvPicPr>
                      <p:cNvPr id="0" name="Picture 314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24075" y="4149725"/>
                        <a:ext cx="3168650" cy="1155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0215" name="Rectangle 50214"/>
          <p:cNvSpPr/>
          <p:nvPr/>
        </p:nvSpPr>
        <p:spPr>
          <a:xfrm>
            <a:off x="3635375" y="4005263"/>
            <a:ext cx="2160588" cy="1439862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0216" name="Rectangle 50215"/>
          <p:cNvSpPr/>
          <p:nvPr/>
        </p:nvSpPr>
        <p:spPr>
          <a:xfrm>
            <a:off x="4716463" y="4005263"/>
            <a:ext cx="1079500" cy="1439862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3250" name="Title 5324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4000"/>
              <a:t>Converting Decimals to Fractions</a:t>
            </a:r>
            <a:endParaRPr sz="4000"/>
          </a:p>
        </p:txBody>
      </p:sp>
      <p:graphicFrame>
        <p:nvGraphicFramePr>
          <p:cNvPr id="53251" name="Content Placeholder 53250"/>
          <p:cNvGraphicFramePr/>
          <p:nvPr>
            <p:ph sz="half" idx="1"/>
          </p:nvPr>
        </p:nvGraphicFramePr>
        <p:xfrm>
          <a:off x="457200" y="1600200"/>
          <a:ext cx="8218488" cy="2189163"/>
        </p:xfrm>
        <a:graphic>
          <a:graphicData uri="http://schemas.openxmlformats.org/drawingml/2006/table">
            <a:tbl>
              <a:tblPr/>
              <a:tblGrid>
                <a:gridCol w="2382838"/>
                <a:gridCol w="1079500"/>
                <a:gridCol w="2014537"/>
                <a:gridCol w="2741613"/>
              </a:tblGrid>
              <a:tr h="1095375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Units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Tenths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Hundredths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0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GB" altLang="x-none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3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5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3268" name="Oval 53267"/>
          <p:cNvSpPr/>
          <p:nvPr/>
        </p:nvSpPr>
        <p:spPr>
          <a:xfrm>
            <a:off x="3132138" y="1989138"/>
            <a:ext cx="431800" cy="360362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53269" name="Oval 53268"/>
          <p:cNvSpPr/>
          <p:nvPr/>
        </p:nvSpPr>
        <p:spPr>
          <a:xfrm>
            <a:off x="3203575" y="2924175"/>
            <a:ext cx="431800" cy="360363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53271" name="Content Placeholder 53270"/>
          <p:cNvGraphicFramePr/>
          <p:nvPr>
            <p:ph sz="quarter" idx="3"/>
          </p:nvPr>
        </p:nvGraphicFramePr>
        <p:xfrm>
          <a:off x="1835150" y="4221163"/>
          <a:ext cx="3744913" cy="1262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6" name="" r:id="rId1" imgW="1167765" imgH="393700" progId="Equation.3">
                  <p:embed/>
                </p:oleObj>
              </mc:Choice>
              <mc:Fallback>
                <p:oleObj name="" r:id="rId1" imgW="1167765" imgH="393700" progId="Equation.3">
                  <p:embed/>
                  <p:pic>
                    <p:nvPicPr>
                      <p:cNvPr id="0" name="Picture 314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35150" y="4221163"/>
                        <a:ext cx="3744913" cy="12620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3274" name="Rectangle 53273"/>
          <p:cNvSpPr/>
          <p:nvPr/>
        </p:nvSpPr>
        <p:spPr>
          <a:xfrm>
            <a:off x="3419475" y="4221163"/>
            <a:ext cx="2305050" cy="1368425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  <p:sp>
        <p:nvSpPr>
          <p:cNvPr id="53275" name="Rectangle 53274"/>
          <p:cNvSpPr/>
          <p:nvPr/>
        </p:nvSpPr>
        <p:spPr>
          <a:xfrm>
            <a:off x="4572000" y="4221163"/>
            <a:ext cx="1223963" cy="1439862"/>
          </a:xfrm>
          <a:prstGeom prst="rect">
            <a:avLst/>
          </a:prstGeom>
          <a:solidFill>
            <a:srgbClr val="CC66FF"/>
          </a:solidFill>
          <a:ln w="9525">
            <a:noFill/>
          </a:ln>
        </p:spPr>
        <p:txBody>
          <a:bodyPr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Title 409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Fractions</a:t>
            </a:r>
          </a:p>
        </p:txBody>
      </p:sp>
      <p:sp>
        <p:nvSpPr>
          <p:cNvPr id="4099" name="Text Placeholder 409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Hold up an example of a fraction.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5298" name="Title 5529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Activity</a:t>
            </a:r>
          </a:p>
        </p:txBody>
      </p:sp>
      <p:sp>
        <p:nvSpPr>
          <p:cNvPr id="55299" name="Text Placeholder 55298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Match equivalent cards</a:t>
            </a:r>
            <a:endParaRPr lang="en-GB" altLang="x-none"/>
          </a:p>
          <a:p>
            <a:r>
              <a:rPr lang="en-GB" altLang="x-none"/>
              <a:t>Only some of the sets are complete. You will need to find the answers to the missing cards.</a:t>
            </a:r>
            <a:endParaRPr lang="en-GB" altLang="x-none"/>
          </a:p>
          <a:p>
            <a:endParaRPr lang="en-GB" altLang="x-none"/>
          </a:p>
          <a:p>
            <a:r>
              <a:rPr lang="en-GB" altLang="x-none"/>
              <a:t>Practice Exercise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6322" name="Title 563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Recurring Decimals</a:t>
            </a:r>
          </a:p>
        </p:txBody>
      </p:sp>
      <p:sp>
        <p:nvSpPr>
          <p:cNvPr id="56323" name="Text Placeholder 5632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7570788" cy="1036638"/>
          </a:xfrm>
          <a:ln/>
        </p:spPr>
        <p:txBody>
          <a:bodyPr/>
          <a:p>
            <a:pPr/>
            <a:r>
              <a:rPr lang="en-GB" altLang="x-none" sz="2800"/>
              <a:t>What is    as a decimal?</a:t>
            </a:r>
            <a:endParaRPr sz="2800"/>
          </a:p>
        </p:txBody>
      </p:sp>
      <p:graphicFrame>
        <p:nvGraphicFramePr>
          <p:cNvPr id="56324" name="Content Placeholder 56323"/>
          <p:cNvGraphicFramePr/>
          <p:nvPr>
            <p:ph sz="quarter" idx="2"/>
          </p:nvPr>
        </p:nvGraphicFramePr>
        <p:xfrm>
          <a:off x="2339975" y="1484313"/>
          <a:ext cx="279400" cy="72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7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14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339975" y="1484313"/>
                        <a:ext cx="279400" cy="7207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6" name="Content Placeholder 56325"/>
          <p:cNvGraphicFramePr/>
          <p:nvPr>
            <p:ph sz="quarter" idx="3"/>
          </p:nvPr>
        </p:nvGraphicFramePr>
        <p:xfrm>
          <a:off x="1908175" y="2852738"/>
          <a:ext cx="2374900" cy="1235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8" name="" r:id="rId3" imgW="951865" imgH="495300" progId="Equation.3">
                  <p:embed/>
                </p:oleObj>
              </mc:Choice>
              <mc:Fallback>
                <p:oleObj name="" r:id="rId3" imgW="951865" imgH="495300" progId="Equation.3">
                  <p:embed/>
                  <p:pic>
                    <p:nvPicPr>
                      <p:cNvPr id="0" name="Picture 314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08175" y="2852738"/>
                        <a:ext cx="2374900" cy="12350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8" name="Object 56327"/>
          <p:cNvGraphicFramePr/>
          <p:nvPr/>
        </p:nvGraphicFramePr>
        <p:xfrm>
          <a:off x="5003800" y="4652963"/>
          <a:ext cx="1512888" cy="111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49" name="" r:id="rId5" imgW="533400" imgH="393700" progId="Equation.3">
                  <p:embed/>
                </p:oleObj>
              </mc:Choice>
              <mc:Fallback>
                <p:oleObj name="" r:id="rId5" imgW="533400" imgH="393700" progId="Equation.3">
                  <p:embed/>
                  <p:pic>
                    <p:nvPicPr>
                      <p:cNvPr id="0" name="Picture 314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003800" y="4652963"/>
                        <a:ext cx="1512888" cy="1116012"/>
                      </a:xfrm>
                      <a:prstGeom prst="rect">
                        <a:avLst/>
                      </a:prstGeom>
                      <a:solidFill>
                        <a:srgbClr val="993366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0" name="Text Box 56329"/>
          <p:cNvSpPr txBox="1"/>
          <p:nvPr/>
        </p:nvSpPr>
        <p:spPr>
          <a:xfrm>
            <a:off x="4572000" y="3141663"/>
            <a:ext cx="2808288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Comic Sans MS" panose="030F0702030302020204" pitchFamily="66" charset="0"/>
              </a:rPr>
              <a:t>This will continue. </a:t>
            </a:r>
            <a:endParaRPr sz="2400">
              <a:latin typeface="Comic Sans MS" panose="030F0702030302020204" pitchFamily="66" charset="0"/>
            </a:endParaRPr>
          </a:p>
        </p:txBody>
      </p:sp>
      <p:sp>
        <p:nvSpPr>
          <p:cNvPr id="56331" name="Text Box 56330"/>
          <p:cNvSpPr txBox="1"/>
          <p:nvPr/>
        </p:nvSpPr>
        <p:spPr>
          <a:xfrm>
            <a:off x="971550" y="4508500"/>
            <a:ext cx="3240088" cy="2100263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2400">
                <a:latin typeface="Comic Sans MS" panose="030F0702030302020204" pitchFamily="66" charset="0"/>
              </a:rPr>
              <a:t>To indicate that the decimal is recurring, put a dot above the recurring number</a:t>
            </a:r>
            <a:endParaRPr sz="2400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endParaRPr sz="24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/>
      <p:bldP spid="5633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0423" name="Title 60422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Recurring Decimals</a:t>
            </a:r>
          </a:p>
        </p:txBody>
      </p:sp>
      <p:graphicFrame>
        <p:nvGraphicFramePr>
          <p:cNvPr id="60419" name="Content Placeholder 60418"/>
          <p:cNvGraphicFramePr/>
          <p:nvPr>
            <p:ph sz="half" idx="1"/>
          </p:nvPr>
        </p:nvGraphicFramePr>
        <p:xfrm>
          <a:off x="971550" y="2708275"/>
          <a:ext cx="6115050" cy="116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0" name="" r:id="rId1" imgW="2131695" imgH="405765" progId="Equation.3">
                  <p:embed/>
                </p:oleObj>
              </mc:Choice>
              <mc:Fallback>
                <p:oleObj name="" r:id="rId1" imgW="2131695" imgH="405765" progId="Equation.3">
                  <p:embed/>
                  <p:pic>
                    <p:nvPicPr>
                      <p:cNvPr id="0" name="Picture 314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71550" y="2708275"/>
                        <a:ext cx="6115050" cy="11652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422" name="Content Placeholder 60421"/>
          <p:cNvGraphicFramePr/>
          <p:nvPr>
            <p:ph sz="half" idx="2"/>
          </p:nvPr>
        </p:nvGraphicFramePr>
        <p:xfrm>
          <a:off x="2411413" y="3644900"/>
          <a:ext cx="2879725" cy="1387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1" name="" r:id="rId3" imgW="1028065" imgH="495300" progId="Equation.3">
                  <p:embed/>
                </p:oleObj>
              </mc:Choice>
              <mc:Fallback>
                <p:oleObj name="" r:id="rId3" imgW="1028065" imgH="495300" progId="Equation.3">
                  <p:embed/>
                  <p:pic>
                    <p:nvPicPr>
                      <p:cNvPr id="0" name="Picture 315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11413" y="3644900"/>
                        <a:ext cx="2879725" cy="13874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5" name="Text Box 60424"/>
          <p:cNvSpPr txBox="1"/>
          <p:nvPr/>
        </p:nvSpPr>
        <p:spPr>
          <a:xfrm>
            <a:off x="755650" y="1557338"/>
            <a:ext cx="6408738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In some cases, there is a sequence of numbers that recur. 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60426" name="Text Box 60425"/>
          <p:cNvSpPr txBox="1"/>
          <p:nvPr/>
        </p:nvSpPr>
        <p:spPr>
          <a:xfrm>
            <a:off x="1619250" y="5373688"/>
            <a:ext cx="5543550" cy="1066800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Identify the first and last number in the sequence.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60427" name="Straight Connector 60426"/>
          <p:cNvSpPr/>
          <p:nvPr/>
        </p:nvSpPr>
        <p:spPr>
          <a:xfrm flipV="1">
            <a:off x="3635375" y="4724400"/>
            <a:ext cx="144463" cy="649288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0428" name="Straight Connector 60427"/>
          <p:cNvSpPr/>
          <p:nvPr/>
        </p:nvSpPr>
        <p:spPr>
          <a:xfrm flipH="1" flipV="1">
            <a:off x="5148263" y="4652963"/>
            <a:ext cx="360362" cy="720725"/>
          </a:xfrm>
          <a:prstGeom prst="line">
            <a:avLst/>
          </a:prstGeom>
          <a:ln w="38100" cap="flat" cmpd="sng">
            <a:solidFill>
              <a:srgbClr val="993366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2706" name="Title 7270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3200"/>
              <a:t>Recurring decimals to fractions. Help!!!!</a:t>
            </a:r>
            <a:endParaRPr lang="en-GB" altLang="x-none" sz="3200"/>
          </a:p>
        </p:txBody>
      </p:sp>
      <p:graphicFrame>
        <p:nvGraphicFramePr>
          <p:cNvPr id="72764" name="Table 72763"/>
          <p:cNvGraphicFramePr/>
          <p:nvPr/>
        </p:nvGraphicFramePr>
        <p:xfrm>
          <a:off x="684213" y="1557338"/>
          <a:ext cx="7786687" cy="2232025"/>
        </p:xfrm>
        <a:graphic>
          <a:graphicData uri="http://schemas.openxmlformats.org/drawingml/2006/table">
            <a:tbl>
              <a:tblPr/>
              <a:tblGrid>
                <a:gridCol w="1235075"/>
                <a:gridCol w="863600"/>
                <a:gridCol w="1079500"/>
                <a:gridCol w="1081088"/>
                <a:gridCol w="1079500"/>
                <a:gridCol w="1079500"/>
                <a:gridCol w="1368425"/>
              </a:tblGrid>
              <a:tr h="1138238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1800"/>
                        <a:t>Units</a:t>
                      </a:r>
                      <a:endParaRPr lang="en-US" sz="1800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>
                        <a:buNone/>
                      </a:pPr>
                      <a:endParaRPr lang="en-GB" altLang="x-none" sz="1800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/>
                        <a:t>1/10</a:t>
                      </a:r>
                      <a:endParaRPr lang="en-US" sz="18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/>
                        <a:t>1/100</a:t>
                      </a:r>
                      <a:endParaRPr lang="en-US" sz="18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/>
                        <a:t>1/1000</a:t>
                      </a:r>
                      <a:endParaRPr sz="1800"/>
                    </a:p>
                    <a:p>
                      <a:pPr marL="0" lvl="0" indent="0" algn="ctr">
                        <a:buNone/>
                      </a:pPr>
                      <a:endParaRPr lang="en-US" sz="18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sz="1800"/>
                        <a:t>. . . . .</a:t>
                      </a:r>
                      <a:endParaRPr lang="en-US" sz="18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 sz="1800"/>
                        <a:t>1/</a:t>
                      </a:r>
                      <a:r>
                        <a:rPr lang="en-GB" altLang="x-none" sz="2400"/>
                        <a:t>∞</a:t>
                      </a:r>
                      <a:endParaRPr lang="en-GB" altLang="x-none" sz="240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93787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0</a:t>
                      </a:r>
                      <a:endParaRPr lang="en-US"/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endParaRPr lang="en-GB" altLang="x-none" dirty="0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rPr lang="en-GB" altLang="x-none"/>
                        <a:t>3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3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3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 . . . .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ctr">
                        <a:buNone/>
                      </a:pPr>
                      <a:r>
                        <a:t>3</a:t>
                      </a:r>
                      <a:endParaRPr lang="en-US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72750" name="Oval 72749"/>
          <p:cNvSpPr/>
          <p:nvPr/>
        </p:nvSpPr>
        <p:spPr>
          <a:xfrm>
            <a:off x="2051050" y="1916113"/>
            <a:ext cx="431800" cy="431800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sp>
        <p:nvSpPr>
          <p:cNvPr id="72751" name="Oval 72750"/>
          <p:cNvSpPr/>
          <p:nvPr/>
        </p:nvSpPr>
        <p:spPr>
          <a:xfrm>
            <a:off x="2051050" y="2924175"/>
            <a:ext cx="431800" cy="433388"/>
          </a:xfrm>
          <a:prstGeom prst="ellipse">
            <a:avLst/>
          </a:prstGeom>
          <a:solidFill>
            <a:schemeClr val="tx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en-US"/>
          </a:p>
        </p:txBody>
      </p:sp>
      <p:graphicFrame>
        <p:nvGraphicFramePr>
          <p:cNvPr id="72765" name="Object 72764"/>
          <p:cNvGraphicFramePr/>
          <p:nvPr/>
        </p:nvGraphicFramePr>
        <p:xfrm>
          <a:off x="900113" y="4149725"/>
          <a:ext cx="1584325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2" name="" r:id="rId1" imgW="546100" imgH="393700" progId="Equation.3">
                  <p:embed/>
                </p:oleObj>
              </mc:Choice>
              <mc:Fallback>
                <p:oleObj name="" r:id="rId1" imgW="546100" imgH="393700" progId="Equation.3">
                  <p:embed/>
                  <p:pic>
                    <p:nvPicPr>
                      <p:cNvPr id="0" name="Picture 315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00113" y="4149725"/>
                        <a:ext cx="1584325" cy="1141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766" name="Text Box 72765"/>
          <p:cNvSpPr txBox="1"/>
          <p:nvPr/>
        </p:nvSpPr>
        <p:spPr>
          <a:xfrm>
            <a:off x="3492500" y="4437063"/>
            <a:ext cx="1439863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But what is 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2767" name="Object 72766"/>
          <p:cNvGraphicFramePr/>
          <p:nvPr/>
        </p:nvGraphicFramePr>
        <p:xfrm>
          <a:off x="5076825" y="4292600"/>
          <a:ext cx="360045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3" name="" r:id="rId3" imgW="1028065" imgH="203200" progId="Equation.3">
                  <p:embed/>
                </p:oleObj>
              </mc:Choice>
              <mc:Fallback>
                <p:oleObj name="" r:id="rId3" imgW="1028065" imgH="203200" progId="Equation.3">
                  <p:embed/>
                  <p:pic>
                    <p:nvPicPr>
                      <p:cNvPr id="0" name="Picture 315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76825" y="4292600"/>
                        <a:ext cx="3600450" cy="7112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4754" name="Title 7475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Strategy</a:t>
            </a:r>
            <a:endParaRPr lang="en-GB" altLang="x-none"/>
          </a:p>
        </p:txBody>
      </p:sp>
      <p:sp>
        <p:nvSpPr>
          <p:cNvPr id="74755" name="Text Placeholder 74754"/>
          <p:cNvSpPr>
            <a:spLocks noGrp="1"/>
          </p:cNvSpPr>
          <p:nvPr>
            <p:ph type="body" idx="1"/>
          </p:nvPr>
        </p:nvSpPr>
        <p:spPr>
          <a:xfrm>
            <a:off x="468313" y="1412875"/>
            <a:ext cx="8229600" cy="863600"/>
          </a:xfrm>
          <a:ln/>
        </p:spPr>
        <p:txBody>
          <a:bodyPr/>
          <a:p>
            <a:r>
              <a:rPr lang="en-GB" altLang="x-none" sz="2400"/>
              <a:t>Start with the recurring decimal and give it a name. Lets call it Ben.</a:t>
            </a:r>
            <a:endParaRPr lang="en-GB" altLang="x-none" sz="2400"/>
          </a:p>
        </p:txBody>
      </p:sp>
      <p:graphicFrame>
        <p:nvGraphicFramePr>
          <p:cNvPr id="74756" name="Object 74755"/>
          <p:cNvGraphicFramePr/>
          <p:nvPr/>
        </p:nvGraphicFramePr>
        <p:xfrm>
          <a:off x="1042988" y="2492375"/>
          <a:ext cx="1862137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4" name="" r:id="rId1" imgW="621665" imgH="203200" progId="Equation.3">
                  <p:embed/>
                </p:oleObj>
              </mc:Choice>
              <mc:Fallback>
                <p:oleObj name="" r:id="rId1" imgW="621665" imgH="203200" progId="Equation.3">
                  <p:embed/>
                  <p:pic>
                    <p:nvPicPr>
                      <p:cNvPr id="0" name="Picture 315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42988" y="2492375"/>
                        <a:ext cx="1862137" cy="608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57" name="Text Box 74756"/>
          <p:cNvSpPr txBox="1"/>
          <p:nvPr/>
        </p:nvSpPr>
        <p:spPr>
          <a:xfrm>
            <a:off x="3419475" y="2492375"/>
            <a:ext cx="30257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How many different digits in the recurring sequence?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4758" name="Text Box 74757"/>
          <p:cNvSpPr txBox="1"/>
          <p:nvPr/>
        </p:nvSpPr>
        <p:spPr>
          <a:xfrm>
            <a:off x="6516688" y="2636838"/>
            <a:ext cx="3587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1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4759" name="Text Box 74758"/>
          <p:cNvSpPr txBox="1"/>
          <p:nvPr/>
        </p:nvSpPr>
        <p:spPr>
          <a:xfrm>
            <a:off x="6948488" y="2349500"/>
            <a:ext cx="1871662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What will move the decimal place by 1?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4760" name="Text Box 74759"/>
          <p:cNvSpPr txBox="1"/>
          <p:nvPr/>
        </p:nvSpPr>
        <p:spPr>
          <a:xfrm>
            <a:off x="3851275" y="3500438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Multiply Ben by 10 on both sides.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4761" name="Object 74760"/>
          <p:cNvGraphicFramePr/>
          <p:nvPr/>
        </p:nvGraphicFramePr>
        <p:xfrm>
          <a:off x="971550" y="3357563"/>
          <a:ext cx="227806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5" name="" r:id="rId3" imgW="761365" imgH="203200" progId="Equation.3">
                  <p:embed/>
                </p:oleObj>
              </mc:Choice>
              <mc:Fallback>
                <p:oleObj name="" r:id="rId3" imgW="761365" imgH="203200" progId="Equation.3">
                  <p:embed/>
                  <p:pic>
                    <p:nvPicPr>
                      <p:cNvPr id="0" name="Picture 315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550" y="3357563"/>
                        <a:ext cx="2278063" cy="608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2" name="Text Box 74761"/>
          <p:cNvSpPr txBox="1"/>
          <p:nvPr/>
        </p:nvSpPr>
        <p:spPr>
          <a:xfrm>
            <a:off x="3924300" y="4797425"/>
            <a:ext cx="237490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10Ben – 1Ben = 9Ben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4763" name="Object 74762"/>
          <p:cNvGraphicFramePr/>
          <p:nvPr/>
        </p:nvGraphicFramePr>
        <p:xfrm>
          <a:off x="7235825" y="4005263"/>
          <a:ext cx="795338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6" name="" r:id="rId5" imgW="342900" imgH="558800" progId="Equation.3">
                  <p:embed/>
                </p:oleObj>
              </mc:Choice>
              <mc:Fallback>
                <p:oleObj name="" r:id="rId5" imgW="342900" imgH="558800" progId="Equation.3">
                  <p:embed/>
                  <p:pic>
                    <p:nvPicPr>
                      <p:cNvPr id="0" name="Picture 3155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235825" y="4005263"/>
                        <a:ext cx="795338" cy="1295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64" name="Object 74763"/>
          <p:cNvGraphicFramePr/>
          <p:nvPr/>
        </p:nvGraphicFramePr>
        <p:xfrm>
          <a:off x="1116013" y="4724400"/>
          <a:ext cx="1746250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7" name="" r:id="rId7" imgW="582930" imgH="177800" progId="Equation.3">
                  <p:embed/>
                </p:oleObj>
              </mc:Choice>
              <mc:Fallback>
                <p:oleObj name="" r:id="rId7" imgW="582930" imgH="177800" progId="Equation.3">
                  <p:embed/>
                  <p:pic>
                    <p:nvPicPr>
                      <p:cNvPr id="0" name="Picture 3156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6013" y="4724400"/>
                        <a:ext cx="1746250" cy="531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5" name="Text Box 74764"/>
          <p:cNvSpPr txBox="1"/>
          <p:nvPr/>
        </p:nvSpPr>
        <p:spPr>
          <a:xfrm>
            <a:off x="3419475" y="5805488"/>
            <a:ext cx="266382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To get Ben on his own divide both sides by 9.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4766" name="Text Box 74765"/>
          <p:cNvSpPr txBox="1"/>
          <p:nvPr/>
        </p:nvSpPr>
        <p:spPr>
          <a:xfrm>
            <a:off x="6227763" y="5589588"/>
            <a:ext cx="2016125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Ben is now a fraction and can be simplified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4767" name="Object 74766"/>
          <p:cNvGraphicFramePr/>
          <p:nvPr/>
        </p:nvGraphicFramePr>
        <p:xfrm>
          <a:off x="827088" y="5516563"/>
          <a:ext cx="2160587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8" name="" r:id="rId9" imgW="786765" imgH="393700" progId="Equation.3">
                  <p:embed/>
                </p:oleObj>
              </mc:Choice>
              <mc:Fallback>
                <p:oleObj name="" r:id="rId9" imgW="786765" imgH="393700" progId="Equation.3">
                  <p:embed/>
                  <p:pic>
                    <p:nvPicPr>
                      <p:cNvPr id="0" name="Picture 315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827088" y="5516563"/>
                        <a:ext cx="2160587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8" name="Text Box 74767"/>
          <p:cNvSpPr txBox="1"/>
          <p:nvPr/>
        </p:nvSpPr>
        <p:spPr>
          <a:xfrm>
            <a:off x="3059113" y="4005263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To remove the recurring decimal. Take a Ben away.</a:t>
            </a:r>
            <a:endParaRPr lang="en-GB" altLang="x-none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7" grpId="0"/>
      <p:bldP spid="74758" grpId="0"/>
      <p:bldP spid="74759" grpId="0"/>
      <p:bldP spid="74760" grpId="0"/>
      <p:bldP spid="74762" grpId="0"/>
      <p:bldP spid="74765" grpId="0"/>
      <p:bldP spid="74766" grpId="0"/>
      <p:bldP spid="74768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5778" name="Title 75777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Strategy</a:t>
            </a:r>
            <a:endParaRPr lang="en-GB" altLang="x-none"/>
          </a:p>
        </p:txBody>
      </p:sp>
      <p:sp>
        <p:nvSpPr>
          <p:cNvPr id="75779" name="Text Placeholder 75778"/>
          <p:cNvSpPr>
            <a:spLocks noGrp="1"/>
          </p:cNvSpPr>
          <p:nvPr>
            <p:ph type="body" idx="1"/>
          </p:nvPr>
        </p:nvSpPr>
        <p:spPr>
          <a:xfrm>
            <a:off x="468313" y="1412875"/>
            <a:ext cx="8229600" cy="863600"/>
          </a:xfrm>
          <a:ln/>
        </p:spPr>
        <p:txBody>
          <a:bodyPr/>
          <a:p>
            <a:r>
              <a:rPr lang="en-GB" altLang="x-none" sz="2400"/>
              <a:t>Start with the recurring decimal and give it a name. Lets call it Ben.</a:t>
            </a:r>
            <a:endParaRPr lang="en-GB" altLang="x-none" sz="2400"/>
          </a:p>
        </p:txBody>
      </p:sp>
      <p:graphicFrame>
        <p:nvGraphicFramePr>
          <p:cNvPr id="75780" name="Object 75779"/>
          <p:cNvGraphicFramePr/>
          <p:nvPr/>
        </p:nvGraphicFramePr>
        <p:xfrm>
          <a:off x="911225" y="2492375"/>
          <a:ext cx="2127250" cy="608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59" name="" r:id="rId1" imgW="710565" imgH="203200" progId="Equation.3">
                  <p:embed/>
                </p:oleObj>
              </mc:Choice>
              <mc:Fallback>
                <p:oleObj name="" r:id="rId1" imgW="710565" imgH="203200" progId="Equation.3">
                  <p:embed/>
                  <p:pic>
                    <p:nvPicPr>
                      <p:cNvPr id="0" name="Picture 315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11225" y="2492375"/>
                        <a:ext cx="2127250" cy="6080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1" name="Text Box 75780"/>
          <p:cNvSpPr txBox="1"/>
          <p:nvPr/>
        </p:nvSpPr>
        <p:spPr>
          <a:xfrm>
            <a:off x="3419475" y="2492375"/>
            <a:ext cx="30257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How many different digits in the recurring sequence?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5782" name="Text Box 75781"/>
          <p:cNvSpPr txBox="1"/>
          <p:nvPr/>
        </p:nvSpPr>
        <p:spPr>
          <a:xfrm>
            <a:off x="6516688" y="2636838"/>
            <a:ext cx="358775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2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5783" name="Text Box 75782"/>
          <p:cNvSpPr txBox="1"/>
          <p:nvPr/>
        </p:nvSpPr>
        <p:spPr>
          <a:xfrm>
            <a:off x="6948488" y="2349500"/>
            <a:ext cx="1871662" cy="9159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What will move the decimal place by 2?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5784" name="Text Box 75783"/>
          <p:cNvSpPr txBox="1"/>
          <p:nvPr/>
        </p:nvSpPr>
        <p:spPr>
          <a:xfrm>
            <a:off x="3851275" y="3500438"/>
            <a:ext cx="381635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Multiply Ben by 100 on both sides.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5785" name="Object 75784"/>
          <p:cNvGraphicFramePr/>
          <p:nvPr/>
        </p:nvGraphicFramePr>
        <p:xfrm>
          <a:off x="649288" y="3357563"/>
          <a:ext cx="2924175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0" name="" r:id="rId3" imgW="977265" imgH="203200" progId="Equation.3">
                  <p:embed/>
                </p:oleObj>
              </mc:Choice>
              <mc:Fallback>
                <p:oleObj name="" r:id="rId3" imgW="977265" imgH="203200" progId="Equation.3">
                  <p:embed/>
                  <p:pic>
                    <p:nvPicPr>
                      <p:cNvPr id="0" name="Picture 315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9288" y="3357563"/>
                        <a:ext cx="2924175" cy="6080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6" name="Text Box 75785"/>
          <p:cNvSpPr txBox="1"/>
          <p:nvPr/>
        </p:nvSpPr>
        <p:spPr>
          <a:xfrm>
            <a:off x="3924300" y="4797425"/>
            <a:ext cx="2735263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100Ben – 1Ben = 99Ben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5787" name="Object 75786"/>
          <p:cNvGraphicFramePr/>
          <p:nvPr/>
        </p:nvGraphicFramePr>
        <p:xfrm>
          <a:off x="7059613" y="4019550"/>
          <a:ext cx="1147762" cy="1265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1" name="" r:id="rId5" imgW="495300" imgH="546100" progId="Equation.3">
                  <p:embed/>
                </p:oleObj>
              </mc:Choice>
              <mc:Fallback>
                <p:oleObj name="" r:id="rId5" imgW="495300" imgH="546100" progId="Equation.3">
                  <p:embed/>
                  <p:pic>
                    <p:nvPicPr>
                      <p:cNvPr id="0" name="Picture 316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7059613" y="4019550"/>
                        <a:ext cx="1147762" cy="12652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75787"/>
          <p:cNvGraphicFramePr/>
          <p:nvPr/>
        </p:nvGraphicFramePr>
        <p:xfrm>
          <a:off x="908050" y="4724400"/>
          <a:ext cx="21637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2" name="" r:id="rId7" imgW="722630" imgH="177800" progId="Equation.3">
                  <p:embed/>
                </p:oleObj>
              </mc:Choice>
              <mc:Fallback>
                <p:oleObj name="" r:id="rId7" imgW="722630" imgH="177800" progId="Equation.3">
                  <p:embed/>
                  <p:pic>
                    <p:nvPicPr>
                      <p:cNvPr id="0" name="Picture 316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08050" y="4724400"/>
                        <a:ext cx="2163763" cy="5318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89" name="Text Box 75788"/>
          <p:cNvSpPr txBox="1"/>
          <p:nvPr/>
        </p:nvSpPr>
        <p:spPr>
          <a:xfrm>
            <a:off x="3419475" y="5805488"/>
            <a:ext cx="2808288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To get Ben on his own divide both sides by 99.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sp>
        <p:nvSpPr>
          <p:cNvPr id="75790" name="Text Box 75789"/>
          <p:cNvSpPr txBox="1"/>
          <p:nvPr/>
        </p:nvSpPr>
        <p:spPr>
          <a:xfrm>
            <a:off x="6227763" y="5589588"/>
            <a:ext cx="2016125" cy="9159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Ben is now a fraction and can be simplified</a:t>
            </a:r>
            <a:endParaRPr lang="en-GB" altLang="x-none">
              <a:latin typeface="Comic Sans MS" panose="030F0702030302020204" pitchFamily="66" charset="0"/>
            </a:endParaRPr>
          </a:p>
        </p:txBody>
      </p:sp>
      <p:graphicFrame>
        <p:nvGraphicFramePr>
          <p:cNvPr id="75791" name="Object 75790"/>
          <p:cNvGraphicFramePr/>
          <p:nvPr/>
        </p:nvGraphicFramePr>
        <p:xfrm>
          <a:off x="619125" y="5516563"/>
          <a:ext cx="257810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63" name="" r:id="rId9" imgW="939165" imgH="393700" progId="Equation.3">
                  <p:embed/>
                </p:oleObj>
              </mc:Choice>
              <mc:Fallback>
                <p:oleObj name="" r:id="rId9" imgW="939165" imgH="393700" progId="Equation.3">
                  <p:embed/>
                  <p:pic>
                    <p:nvPicPr>
                      <p:cNvPr id="0" name="Picture 316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9125" y="5516563"/>
                        <a:ext cx="2578100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792" name="Text Box 75791"/>
          <p:cNvSpPr txBox="1"/>
          <p:nvPr/>
        </p:nvSpPr>
        <p:spPr>
          <a:xfrm>
            <a:off x="3059113" y="4005263"/>
            <a:ext cx="4105275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To remove the recurring decimal. Take a Ben away.</a:t>
            </a:r>
            <a:endParaRPr lang="en-GB" altLang="x-none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1" grpId="0"/>
      <p:bldP spid="75782" grpId="0"/>
      <p:bldP spid="75783" grpId="0"/>
      <p:bldP spid="75784" grpId="0"/>
      <p:bldP spid="75786" grpId="0"/>
      <p:bldP spid="75789" grpId="0"/>
      <p:bldP spid="75790" grpId="0"/>
      <p:bldP spid="75792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3490" name="Title 6348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Activity</a:t>
            </a:r>
          </a:p>
        </p:txBody>
      </p:sp>
      <p:sp>
        <p:nvSpPr>
          <p:cNvPr id="63491" name="Text Placeholder 6349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p>
            <a:r>
              <a:rPr lang="en-GB" altLang="x-none"/>
              <a:t>Exercise</a:t>
            </a:r>
            <a:endParaRPr lang="en-GB" altLang="x-none"/>
          </a:p>
          <a:p>
            <a:endParaRPr lang="en-GB" altLang="x-none"/>
          </a:p>
          <a:p/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4514" name="Title 64513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/>
              <a:t>Aims</a:t>
            </a:r>
          </a:p>
        </p:txBody>
      </p:sp>
      <p:sp>
        <p:nvSpPr>
          <p:cNvPr id="64515" name="Text Placeholder 645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068888"/>
          </a:xfrm>
          <a:ln/>
        </p:spPr>
        <p:txBody>
          <a:bodyPr/>
          <a:p>
            <a:pPr marL="0" indent="0">
              <a:lnSpc>
                <a:spcPct val="90000"/>
              </a:lnSpc>
            </a:pPr>
            <a:r>
              <a:rPr lang="en-GB" altLang="x-none" sz="2800"/>
              <a:t>To reduce fractions to their lowest terms.</a:t>
            </a:r>
            <a:endParaRPr lang="en-GB" altLang="x-none" sz="2800"/>
          </a:p>
          <a:p>
            <a:pPr marL="0" indent="0">
              <a:lnSpc>
                <a:spcPct val="90000"/>
              </a:lnSpc>
            </a:pPr>
            <a:r>
              <a:rPr lang="en-GB" altLang="x-none" sz="2800"/>
              <a:t>To convert between top heavy and mixed fractions.</a:t>
            </a:r>
            <a:endParaRPr lang="en-GB" altLang="x-none" sz="2800"/>
          </a:p>
          <a:p>
            <a:pPr marL="0" indent="0">
              <a:lnSpc>
                <a:spcPct val="90000"/>
              </a:lnSpc>
            </a:pPr>
            <a:r>
              <a:rPr lang="en-GB" altLang="x-none" sz="2800"/>
              <a:t>To convert between fractions and decimals.</a:t>
            </a:r>
            <a:endParaRPr lang="en-GB" altLang="x-none" sz="2800"/>
          </a:p>
          <a:p>
            <a:pPr marL="0" indent="0">
              <a:lnSpc>
                <a:spcPct val="90000"/>
              </a:lnSpc>
            </a:pPr>
            <a:r>
              <a:rPr lang="en-GB" altLang="x-none" sz="2800"/>
              <a:t>To use the correct notation for recurring </a:t>
            </a:r>
            <a:r>
              <a:rPr lang="en-GB" altLang="x-none" sz="2800" dirty="0"/>
              <a:t>decimals. </a:t>
            </a:r>
            <a:endParaRPr lang="en-GB" altLang="x-none" sz="2800" dirty="0"/>
          </a:p>
          <a:p>
            <a:pPr marL="0" indent="0">
              <a:lnSpc>
                <a:spcPct val="90000"/>
              </a:lnSpc>
            </a:pPr>
            <a:r>
              <a:rPr lang="en-GB" altLang="x-none" sz="2800" dirty="0"/>
              <a:t>Change recurring decimals to fractions.</a:t>
            </a:r>
            <a:endParaRPr lang="en-GB" altLang="x-none" sz="2800"/>
          </a:p>
          <a:p>
            <a:pPr marL="0" indent="0">
              <a:lnSpc>
                <a:spcPct val="90000"/>
              </a:lnSpc>
              <a:buNone/>
            </a:pPr>
            <a:r>
              <a:rPr lang="en-GB" altLang="x-none" sz="2800"/>
              <a:t>Make your own notes to use when you revise this topic.</a:t>
            </a:r>
            <a:endParaRPr lang="en-GB" altLang="x-none" sz="2800"/>
          </a:p>
          <a:p>
            <a:pPr marL="0" indent="0">
              <a:lnSpc>
                <a:spcPct val="90000"/>
              </a:lnSpc>
              <a:buNone/>
            </a:pPr>
            <a:endParaRPr lang="en-GB" altLang="x-none" sz="2800"/>
          </a:p>
          <a:p>
            <a:pPr marL="0" indent="0">
              <a:lnSpc>
                <a:spcPct val="90000"/>
              </a:lnSpc>
              <a:buNone/>
            </a:pPr>
            <a:endParaRPr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0" end="4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43" end="9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93" end="1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136" end="18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189" end="2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5">
                                            <p:txEl>
                                              <p:charRg st="229" end="2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Title 5121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6000"/>
              <a:t>Fractions</a:t>
            </a:r>
            <a:endParaRPr sz="6000"/>
          </a:p>
        </p:txBody>
      </p:sp>
      <p:graphicFrame>
        <p:nvGraphicFramePr>
          <p:cNvPr id="5124" name="Content Placeholder 5123"/>
          <p:cNvGraphicFramePr/>
          <p:nvPr>
            <p:ph idx="1"/>
          </p:nvPr>
        </p:nvGraphicFramePr>
        <p:xfrm>
          <a:off x="3492500" y="2060575"/>
          <a:ext cx="1274763" cy="329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92500" y="2060575"/>
                        <a:ext cx="1274763" cy="32940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6" name="Text Box 5125"/>
          <p:cNvSpPr txBox="1"/>
          <p:nvPr/>
        </p:nvSpPr>
        <p:spPr>
          <a:xfrm>
            <a:off x="395288" y="3284538"/>
            <a:ext cx="2665412" cy="579437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Denominator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5127" name="Text Box 5126"/>
          <p:cNvSpPr txBox="1"/>
          <p:nvPr/>
        </p:nvSpPr>
        <p:spPr>
          <a:xfrm>
            <a:off x="5148263" y="3284538"/>
            <a:ext cx="2951162" cy="579437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Numerator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5128" name="Straight Connector 5127"/>
          <p:cNvSpPr/>
          <p:nvPr/>
        </p:nvSpPr>
        <p:spPr>
          <a:xfrm flipH="1" flipV="1">
            <a:off x="4572000" y="2636838"/>
            <a:ext cx="1871663" cy="576262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5129" name="Straight Connector 5128"/>
          <p:cNvSpPr/>
          <p:nvPr/>
        </p:nvSpPr>
        <p:spPr>
          <a:xfrm>
            <a:off x="1908175" y="3860800"/>
            <a:ext cx="1655763" cy="792163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Title 7169"/>
          <p:cNvSpPr>
            <a:spLocks noGrp="1"/>
          </p:cNvSpPr>
          <p:nvPr>
            <p:ph type="title" sz="quarter"/>
          </p:nvPr>
        </p:nvSpPr>
        <p:spPr>
          <a:ln/>
        </p:spPr>
        <p:txBody>
          <a:bodyPr anchor="ctr" anchorCtr="0"/>
          <a:p>
            <a:r>
              <a:rPr lang="en-GB" altLang="x-none"/>
              <a:t>Which one is the odd one out?</a:t>
            </a:r>
          </a:p>
        </p:txBody>
      </p:sp>
      <p:graphicFrame>
        <p:nvGraphicFramePr>
          <p:cNvPr id="7172" name="Content Placeholder 7171"/>
          <p:cNvGraphicFramePr/>
          <p:nvPr>
            <p:ph sz="quarter" idx="1"/>
          </p:nvPr>
        </p:nvGraphicFramePr>
        <p:xfrm>
          <a:off x="2149475" y="1844675"/>
          <a:ext cx="639763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49475" y="1844675"/>
                        <a:ext cx="639763" cy="16557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Content Placeholder 7173"/>
          <p:cNvGraphicFramePr/>
          <p:nvPr>
            <p:ph sz="quarter" idx="2"/>
          </p:nvPr>
        </p:nvGraphicFramePr>
        <p:xfrm>
          <a:off x="6588125" y="2781300"/>
          <a:ext cx="663575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125" y="2781300"/>
                        <a:ext cx="663575" cy="15827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Content Placeholder 7175"/>
          <p:cNvGraphicFramePr/>
          <p:nvPr>
            <p:ph sz="quarter" idx="3"/>
          </p:nvPr>
        </p:nvGraphicFramePr>
        <p:xfrm>
          <a:off x="2555875" y="4724400"/>
          <a:ext cx="10223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4724400"/>
                        <a:ext cx="1022350" cy="1584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" name="Content Placeholder 7177"/>
          <p:cNvGraphicFramePr/>
          <p:nvPr>
            <p:ph sz="quarter" idx="4"/>
          </p:nvPr>
        </p:nvGraphicFramePr>
        <p:xfrm>
          <a:off x="5795963" y="4508500"/>
          <a:ext cx="9271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95963" y="4508500"/>
                        <a:ext cx="927100" cy="15113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0" name="Object 7179"/>
          <p:cNvGraphicFramePr/>
          <p:nvPr/>
        </p:nvGraphicFramePr>
        <p:xfrm>
          <a:off x="4500563" y="3429000"/>
          <a:ext cx="86677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9" imgW="228600" imgH="393700" progId="Equation.3">
                  <p:embed/>
                </p:oleObj>
              </mc:Choice>
              <mc:Fallback>
                <p:oleObj name="" r:id="rId9" imgW="228600" imgH="393700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00563" y="3429000"/>
                        <a:ext cx="866775" cy="1492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2" name="Object 7181"/>
          <p:cNvGraphicFramePr/>
          <p:nvPr/>
        </p:nvGraphicFramePr>
        <p:xfrm>
          <a:off x="1042988" y="3284538"/>
          <a:ext cx="10683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1" imgW="254000" imgH="393065" progId="Equation.3">
                  <p:embed/>
                </p:oleObj>
              </mc:Choice>
              <mc:Fallback>
                <p:oleObj name="" r:id="rId11" imgW="254000" imgH="393065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42988" y="3284538"/>
                        <a:ext cx="1068387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3" name="Object 7182"/>
          <p:cNvGraphicFramePr/>
          <p:nvPr/>
        </p:nvGraphicFramePr>
        <p:xfrm>
          <a:off x="5292725" y="1916113"/>
          <a:ext cx="88741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13" imgW="215900" imgH="393065" progId="Equation.3">
                  <p:embed/>
                </p:oleObj>
              </mc:Choice>
              <mc:Fallback>
                <p:oleObj name="" r:id="rId13" imgW="215900" imgH="393065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92725" y="1916113"/>
                        <a:ext cx="887413" cy="1617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84" name="Object 7183"/>
          <p:cNvGraphicFramePr/>
          <p:nvPr/>
        </p:nvGraphicFramePr>
        <p:xfrm>
          <a:off x="3336925" y="2565400"/>
          <a:ext cx="877888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5" imgW="228600" imgH="393700" progId="Equation.3">
                  <p:embed/>
                </p:oleObj>
              </mc:Choice>
              <mc:Fallback>
                <p:oleObj name="" r:id="rId15" imgW="228600" imgH="393700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36925" y="2565400"/>
                        <a:ext cx="877888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Title 13313"/>
          <p:cNvSpPr>
            <a:spLocks noGrp="1"/>
          </p:cNvSpPr>
          <p:nvPr>
            <p:ph type="title" sz="quarter"/>
          </p:nvPr>
        </p:nvSpPr>
        <p:spPr>
          <a:ln/>
        </p:spPr>
        <p:txBody>
          <a:bodyPr anchor="ctr" anchorCtr="0"/>
          <a:p>
            <a:r>
              <a:rPr lang="en-GB" altLang="x-none"/>
              <a:t>Which one is the odd one out?</a:t>
            </a:r>
          </a:p>
        </p:txBody>
      </p:sp>
      <p:graphicFrame>
        <p:nvGraphicFramePr>
          <p:cNvPr id="13315" name="Content Placeholder 13314"/>
          <p:cNvGraphicFramePr/>
          <p:nvPr>
            <p:ph sz="quarter" idx="1"/>
          </p:nvPr>
        </p:nvGraphicFramePr>
        <p:xfrm>
          <a:off x="2149475" y="1844675"/>
          <a:ext cx="639763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49475" y="1844675"/>
                        <a:ext cx="639763" cy="16557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Content Placeholder 13315"/>
          <p:cNvGraphicFramePr/>
          <p:nvPr>
            <p:ph sz="quarter" idx="2"/>
          </p:nvPr>
        </p:nvGraphicFramePr>
        <p:xfrm>
          <a:off x="6588125" y="2781300"/>
          <a:ext cx="663575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588125" y="2781300"/>
                        <a:ext cx="663575" cy="15827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Content Placeholder 13316"/>
          <p:cNvGraphicFramePr/>
          <p:nvPr>
            <p:ph sz="quarter" idx="3"/>
          </p:nvPr>
        </p:nvGraphicFramePr>
        <p:xfrm>
          <a:off x="2555875" y="4724400"/>
          <a:ext cx="10223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555875" y="4724400"/>
                        <a:ext cx="1022350" cy="1584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Content Placeholder 13317"/>
          <p:cNvGraphicFramePr/>
          <p:nvPr>
            <p:ph sz="quarter" idx="4"/>
          </p:nvPr>
        </p:nvGraphicFramePr>
        <p:xfrm>
          <a:off x="5795963" y="4508500"/>
          <a:ext cx="9271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09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795963" y="4508500"/>
                        <a:ext cx="927100" cy="15113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3318"/>
          <p:cNvGraphicFramePr/>
          <p:nvPr/>
        </p:nvGraphicFramePr>
        <p:xfrm>
          <a:off x="4500563" y="3429000"/>
          <a:ext cx="86677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9" imgW="228600" imgH="393700" progId="Equation.3">
                  <p:embed/>
                </p:oleObj>
              </mc:Choice>
              <mc:Fallback>
                <p:oleObj name="" r:id="rId9" imgW="228600" imgH="393700" progId="Equation.3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00563" y="3429000"/>
                        <a:ext cx="866775" cy="1492250"/>
                      </a:xfrm>
                      <a:prstGeom prst="rect">
                        <a:avLst/>
                      </a:prstGeom>
                      <a:solidFill>
                        <a:srgbClr val="993366"/>
                      </a:solidFill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13319"/>
          <p:cNvGraphicFramePr/>
          <p:nvPr/>
        </p:nvGraphicFramePr>
        <p:xfrm>
          <a:off x="1042988" y="3284538"/>
          <a:ext cx="10683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1" imgW="254000" imgH="393065" progId="Equation.3">
                  <p:embed/>
                </p:oleObj>
              </mc:Choice>
              <mc:Fallback>
                <p:oleObj name="" r:id="rId11" imgW="254000" imgH="393065" progId="Equation.3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042988" y="3284538"/>
                        <a:ext cx="1068387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1" name="Object 13320"/>
          <p:cNvGraphicFramePr/>
          <p:nvPr/>
        </p:nvGraphicFramePr>
        <p:xfrm>
          <a:off x="5292725" y="1916113"/>
          <a:ext cx="88741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13" imgW="215900" imgH="393065" progId="Equation.3">
                  <p:embed/>
                </p:oleObj>
              </mc:Choice>
              <mc:Fallback>
                <p:oleObj name="" r:id="rId13" imgW="215900" imgH="393065" progId="Equation.3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292725" y="1916113"/>
                        <a:ext cx="887413" cy="1617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2" name="Object 13321"/>
          <p:cNvGraphicFramePr/>
          <p:nvPr/>
        </p:nvGraphicFramePr>
        <p:xfrm>
          <a:off x="3336925" y="2565400"/>
          <a:ext cx="877888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5" imgW="228600" imgH="393700" progId="Equation.3">
                  <p:embed/>
                </p:oleObj>
              </mc:Choice>
              <mc:Fallback>
                <p:oleObj name="" r:id="rId15" imgW="228600" imgH="3937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336925" y="2565400"/>
                        <a:ext cx="877888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23" name="Text Box 13322"/>
          <p:cNvSpPr txBox="1"/>
          <p:nvPr/>
        </p:nvSpPr>
        <p:spPr>
          <a:xfrm>
            <a:off x="3851275" y="5373688"/>
            <a:ext cx="1944688" cy="701675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4000">
                <a:latin typeface="Comic Sans MS" panose="030F0702030302020204" pitchFamily="66" charset="0"/>
              </a:rPr>
              <a:t>WHY?</a:t>
            </a:r>
            <a:endParaRPr sz="4000"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 tmFilter="0, 0; .2, .5; .8, .5; 1, 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1000" autoRev="1" fill="hold"/>
                                        <p:tgtEl>
                                          <p:spTgt spid="1331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7586" name="Title 67585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3600"/>
              <a:t>A division line separates the numerator from the denominator.</a:t>
            </a:r>
            <a:endParaRPr sz="3600"/>
          </a:p>
        </p:txBody>
      </p:sp>
      <p:graphicFrame>
        <p:nvGraphicFramePr>
          <p:cNvPr id="67587" name="Content Placeholder 67586"/>
          <p:cNvGraphicFramePr/>
          <p:nvPr>
            <p:ph idx="1"/>
          </p:nvPr>
        </p:nvGraphicFramePr>
        <p:xfrm>
          <a:off x="3492500" y="2460625"/>
          <a:ext cx="2447925" cy="1976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571500" imgH="393700" progId="Equation.3">
                  <p:embed/>
                </p:oleObj>
              </mc:Choice>
              <mc:Fallback>
                <p:oleObj name="" r:id="rId1" imgW="5715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492500" y="2460625"/>
                        <a:ext cx="2447925" cy="197643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588" name="Text Box 67587"/>
          <p:cNvSpPr txBox="1"/>
          <p:nvPr/>
        </p:nvSpPr>
        <p:spPr>
          <a:xfrm>
            <a:off x="5724525" y="5516563"/>
            <a:ext cx="2665413" cy="579437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Denominator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67589" name="Text Box 67588"/>
          <p:cNvSpPr txBox="1"/>
          <p:nvPr/>
        </p:nvSpPr>
        <p:spPr>
          <a:xfrm>
            <a:off x="5651500" y="1989138"/>
            <a:ext cx="2951163" cy="579437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 sz="3200">
                <a:latin typeface="Comic Sans MS" panose="030F0702030302020204" pitchFamily="66" charset="0"/>
              </a:rPr>
              <a:t>Numerator</a:t>
            </a:r>
            <a:endParaRPr sz="3200">
              <a:latin typeface="Comic Sans MS" panose="030F0702030302020204" pitchFamily="66" charset="0"/>
            </a:endParaRPr>
          </a:p>
        </p:txBody>
      </p:sp>
      <p:sp>
        <p:nvSpPr>
          <p:cNvPr id="67590" name="Straight Connector 67589"/>
          <p:cNvSpPr/>
          <p:nvPr/>
        </p:nvSpPr>
        <p:spPr>
          <a:xfrm flipH="1">
            <a:off x="4067175" y="2276475"/>
            <a:ext cx="1584325" cy="504825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7591" name="Straight Connector 67590"/>
          <p:cNvSpPr/>
          <p:nvPr/>
        </p:nvSpPr>
        <p:spPr>
          <a:xfrm flipH="1" flipV="1">
            <a:off x="4140200" y="4221163"/>
            <a:ext cx="1800225" cy="1223962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67592" name="Text Box 67591"/>
          <p:cNvSpPr txBox="1"/>
          <p:nvPr/>
        </p:nvSpPr>
        <p:spPr>
          <a:xfrm>
            <a:off x="395288" y="2852738"/>
            <a:ext cx="2447925" cy="1739900"/>
          </a:xfrm>
          <a:prstGeom prst="rect">
            <a:avLst/>
          </a:prstGeom>
          <a:solidFill>
            <a:srgbClr val="993366"/>
          </a:solidFill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sz="3600">
                <a:latin typeface="Comic Sans MS" panose="030F0702030302020204" pitchFamily="66" charset="0"/>
              </a:rPr>
              <a:t>This means divide  (÷)</a:t>
            </a:r>
            <a:endParaRPr sz="3600">
              <a:latin typeface="Comic Sans MS" panose="030F0702030302020204" pitchFamily="66" charset="0"/>
            </a:endParaRPr>
          </a:p>
        </p:txBody>
      </p:sp>
      <p:sp>
        <p:nvSpPr>
          <p:cNvPr id="67593" name="Straight Connector 67592"/>
          <p:cNvSpPr/>
          <p:nvPr/>
        </p:nvSpPr>
        <p:spPr>
          <a:xfrm>
            <a:off x="2916238" y="3789363"/>
            <a:ext cx="647700" cy="0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7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675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75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88" grpId="0" animBg="1"/>
      <p:bldP spid="6758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8610" name="Title 68609"/>
          <p:cNvSpPr>
            <a:spLocks noGrp="1"/>
          </p:cNvSpPr>
          <p:nvPr>
            <p:ph type="title"/>
          </p:nvPr>
        </p:nvSpPr>
        <p:spPr>
          <a:ln/>
        </p:spPr>
        <p:txBody>
          <a:bodyPr anchor="ctr" anchorCtr="0"/>
          <a:p>
            <a:r>
              <a:rPr lang="en-GB" altLang="x-none" sz="3200"/>
              <a:t>Use your calculator to get a decimal equivalent of each of these</a:t>
            </a:r>
            <a:endParaRPr lang="en-GB" altLang="x-none" sz="3200"/>
          </a:p>
        </p:txBody>
      </p:sp>
      <p:graphicFrame>
        <p:nvGraphicFramePr>
          <p:cNvPr id="68612" name="Object 68611"/>
          <p:cNvGraphicFramePr/>
          <p:nvPr/>
        </p:nvGraphicFramePr>
        <p:xfrm>
          <a:off x="1692275" y="1844675"/>
          <a:ext cx="639763" cy="165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692275" y="1844675"/>
                        <a:ext cx="639763" cy="16557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3" name="Object 68612"/>
          <p:cNvGraphicFramePr/>
          <p:nvPr/>
        </p:nvGraphicFramePr>
        <p:xfrm>
          <a:off x="6130925" y="2781300"/>
          <a:ext cx="663575" cy="158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30925" y="2781300"/>
                        <a:ext cx="663575" cy="158273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4" name="Object 68613"/>
          <p:cNvGraphicFramePr/>
          <p:nvPr/>
        </p:nvGraphicFramePr>
        <p:xfrm>
          <a:off x="2098675" y="4724400"/>
          <a:ext cx="1022350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098675" y="4724400"/>
                        <a:ext cx="1022350" cy="15843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5" name="Object 68614"/>
          <p:cNvGraphicFramePr/>
          <p:nvPr/>
        </p:nvGraphicFramePr>
        <p:xfrm>
          <a:off x="5338763" y="4508500"/>
          <a:ext cx="927100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079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338763" y="4508500"/>
                        <a:ext cx="927100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6" name="Object 68615"/>
          <p:cNvGraphicFramePr/>
          <p:nvPr/>
        </p:nvGraphicFramePr>
        <p:xfrm>
          <a:off x="4043363" y="3429000"/>
          <a:ext cx="866775" cy="1492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9" imgW="228600" imgH="393700" progId="Equation.3">
                  <p:embed/>
                </p:oleObj>
              </mc:Choice>
              <mc:Fallback>
                <p:oleObj name="" r:id="rId9" imgW="228600" imgH="393700" progId="Equation.3">
                  <p:embed/>
                  <p:pic>
                    <p:nvPicPr>
                      <p:cNvPr id="0" name="Picture 3080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043363" y="3429000"/>
                        <a:ext cx="866775" cy="14922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7" name="Object 68616"/>
          <p:cNvGraphicFramePr/>
          <p:nvPr/>
        </p:nvGraphicFramePr>
        <p:xfrm>
          <a:off x="585788" y="3284538"/>
          <a:ext cx="1068387" cy="165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11" imgW="254000" imgH="393065" progId="Equation.3">
                  <p:embed/>
                </p:oleObj>
              </mc:Choice>
              <mc:Fallback>
                <p:oleObj name="" r:id="rId11" imgW="254000" imgH="393065" progId="Equation.3">
                  <p:embed/>
                  <p:pic>
                    <p:nvPicPr>
                      <p:cNvPr id="0" name="Picture 3081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85788" y="3284538"/>
                        <a:ext cx="1068387" cy="16573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8" name="Object 68617"/>
          <p:cNvGraphicFramePr/>
          <p:nvPr/>
        </p:nvGraphicFramePr>
        <p:xfrm>
          <a:off x="4835525" y="1916113"/>
          <a:ext cx="887413" cy="161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3" imgW="215900" imgH="393065" progId="Equation.3">
                  <p:embed/>
                </p:oleObj>
              </mc:Choice>
              <mc:Fallback>
                <p:oleObj name="" r:id="rId13" imgW="215900" imgH="393065" progId="Equation.3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835525" y="1916113"/>
                        <a:ext cx="887413" cy="16176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19" name="Object 68618"/>
          <p:cNvGraphicFramePr/>
          <p:nvPr/>
        </p:nvGraphicFramePr>
        <p:xfrm>
          <a:off x="2879725" y="2565400"/>
          <a:ext cx="877888" cy="151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5" imgW="228600" imgH="393700" progId="Equation.3">
                  <p:embed/>
                </p:oleObj>
              </mc:Choice>
              <mc:Fallback>
                <p:oleObj name="" r:id="rId15" imgW="228600" imgH="393700" progId="Equation.3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2879725" y="2565400"/>
                        <a:ext cx="877888" cy="15113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Title 15361"/>
          <p:cNvSpPr>
            <a:spLocks noGrp="1"/>
          </p:cNvSpPr>
          <p:nvPr>
            <p:ph type="title" sz="quarter"/>
          </p:nvPr>
        </p:nvSpPr>
        <p:spPr>
          <a:ln/>
        </p:spPr>
        <p:txBody>
          <a:bodyPr anchor="ctr" anchorCtr="0"/>
          <a:p>
            <a:pPr>
              <a:lnSpc>
                <a:spcPct val="80000"/>
              </a:lnSpc>
            </a:pPr>
            <a:r>
              <a:rPr lang="en-GB" altLang="x-none" sz="3600"/>
              <a:t>To illustrate equivalent fractions</a:t>
            </a:r>
          </a:p>
        </p:txBody>
      </p:sp>
      <p:graphicFrame>
        <p:nvGraphicFramePr>
          <p:cNvPr id="15363" name="Content Placeholder 15362"/>
          <p:cNvGraphicFramePr/>
          <p:nvPr>
            <p:ph sz="quarter" idx="1"/>
          </p:nvPr>
        </p:nvGraphicFramePr>
        <p:xfrm>
          <a:off x="611188" y="1989138"/>
          <a:ext cx="52387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1" imgW="152400" imgH="393065" progId="Equation.3">
                  <p:embed/>
                </p:oleObj>
              </mc:Choice>
              <mc:Fallback>
                <p:oleObj name="" r:id="rId1" imgW="152400" imgH="393065" progId="Equation.3">
                  <p:embed/>
                  <p:pic>
                    <p:nvPicPr>
                      <p:cNvPr id="0" name="Picture 3084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11188" y="1989138"/>
                        <a:ext cx="523875" cy="11525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Content Placeholder 15363"/>
          <p:cNvGraphicFramePr/>
          <p:nvPr>
            <p:ph sz="quarter" idx="2"/>
          </p:nvPr>
        </p:nvGraphicFramePr>
        <p:xfrm>
          <a:off x="1763713" y="1484313"/>
          <a:ext cx="450850" cy="1079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165100" imgH="393065" progId="Equation.3">
                  <p:embed/>
                </p:oleObj>
              </mc:Choice>
              <mc:Fallback>
                <p:oleObj name="" r:id="rId3" imgW="165100" imgH="393065" progId="Equation.3">
                  <p:embed/>
                  <p:pic>
                    <p:nvPicPr>
                      <p:cNvPr id="0" name="Picture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63713" y="1484313"/>
                        <a:ext cx="450850" cy="10795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Content Placeholder 15364"/>
          <p:cNvGraphicFramePr/>
          <p:nvPr>
            <p:ph sz="quarter" idx="3"/>
          </p:nvPr>
        </p:nvGraphicFramePr>
        <p:xfrm>
          <a:off x="6877050" y="1484313"/>
          <a:ext cx="557213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5" imgW="254000" imgH="393065" progId="Equation.3">
                  <p:embed/>
                </p:oleObj>
              </mc:Choice>
              <mc:Fallback>
                <p:oleObj name="" r:id="rId5" imgW="254000" imgH="393065" progId="Equation.3">
                  <p:embed/>
                  <p:pic>
                    <p:nvPicPr>
                      <p:cNvPr id="0" name="Picture 308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877050" y="1484313"/>
                        <a:ext cx="557213" cy="86518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Content Placeholder 15365"/>
          <p:cNvGraphicFramePr/>
          <p:nvPr>
            <p:ph sz="quarter" idx="4"/>
          </p:nvPr>
        </p:nvGraphicFramePr>
        <p:xfrm>
          <a:off x="7885113" y="1989138"/>
          <a:ext cx="528637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" r:id="rId7" imgW="241300" imgH="393700" progId="Equation.3">
                  <p:embed/>
                </p:oleObj>
              </mc:Choice>
              <mc:Fallback>
                <p:oleObj name="" r:id="rId7" imgW="241300" imgH="393700" progId="Equation.3">
                  <p:embed/>
                  <p:pic>
                    <p:nvPicPr>
                      <p:cNvPr id="0" name="Picture 3087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885113" y="1989138"/>
                        <a:ext cx="528637" cy="8636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15367"/>
          <p:cNvGraphicFramePr/>
          <p:nvPr/>
        </p:nvGraphicFramePr>
        <p:xfrm>
          <a:off x="5508625" y="1196975"/>
          <a:ext cx="650875" cy="1008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" r:id="rId9" imgW="254000" imgH="393065" progId="Equation.3">
                  <p:embed/>
                </p:oleObj>
              </mc:Choice>
              <mc:Fallback>
                <p:oleObj name="" r:id="rId9" imgW="254000" imgH="393065" progId="Equation.3">
                  <p:embed/>
                  <p:pic>
                    <p:nvPicPr>
                      <p:cNvPr id="0" name="Picture 3088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508625" y="1196975"/>
                        <a:ext cx="650875" cy="10080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15368"/>
          <p:cNvGraphicFramePr/>
          <p:nvPr/>
        </p:nvGraphicFramePr>
        <p:xfrm>
          <a:off x="2843213" y="1125538"/>
          <a:ext cx="5937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" r:id="rId11" imgW="203200" imgH="393065" progId="Equation.3">
                  <p:embed/>
                </p:oleObj>
              </mc:Choice>
              <mc:Fallback>
                <p:oleObj name="" r:id="rId11" imgW="203200" imgH="393065" progId="Equation.3">
                  <p:embed/>
                  <p:pic>
                    <p:nvPicPr>
                      <p:cNvPr id="0" name="Picture 3089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843213" y="1125538"/>
                        <a:ext cx="593725" cy="11525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5369"/>
          <p:cNvGraphicFramePr/>
          <p:nvPr/>
        </p:nvGraphicFramePr>
        <p:xfrm>
          <a:off x="4211638" y="1052513"/>
          <a:ext cx="628650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3" imgW="228600" imgH="393700" progId="Equation.3">
                  <p:embed/>
                </p:oleObj>
              </mc:Choice>
              <mc:Fallback>
                <p:oleObj name="" r:id="rId13" imgW="228600" imgH="393700" progId="Equation.3">
                  <p:embed/>
                  <p:pic>
                    <p:nvPicPr>
                      <p:cNvPr id="0" name="Picture 3090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4211638" y="1052513"/>
                        <a:ext cx="628650" cy="1081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16" name="Table 15415"/>
          <p:cNvGraphicFramePr/>
          <p:nvPr/>
        </p:nvGraphicFramePr>
        <p:xfrm>
          <a:off x="1476375" y="3284538"/>
          <a:ext cx="6661150" cy="360362"/>
        </p:xfrm>
        <a:graphic>
          <a:graphicData uri="http://schemas.openxmlformats.org/drawingml/2006/table">
            <a:tbl>
              <a:tblPr/>
              <a:tblGrid>
                <a:gridCol w="534988"/>
                <a:gridCol w="555625"/>
                <a:gridCol w="666750"/>
                <a:gridCol w="615950"/>
                <a:gridCol w="612775"/>
                <a:gridCol w="612775"/>
                <a:gridCol w="612775"/>
                <a:gridCol w="612775"/>
                <a:gridCol w="611187"/>
                <a:gridCol w="612775"/>
                <a:gridCol w="612775"/>
              </a:tblGrid>
              <a:tr h="360363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</a:t>
                      </a:r>
                      <a:endParaRPr lang="en-GB" altLang="x-none" sz="1600" b="1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5463" name="Table 15462"/>
          <p:cNvGraphicFramePr/>
          <p:nvPr/>
        </p:nvGraphicFramePr>
        <p:xfrm>
          <a:off x="1476375" y="4437063"/>
          <a:ext cx="6659563" cy="431800"/>
        </p:xfrm>
        <a:graphic>
          <a:graphicData uri="http://schemas.openxmlformats.org/drawingml/2006/table">
            <a:tbl>
              <a:tblPr/>
              <a:tblGrid>
                <a:gridCol w="534988"/>
                <a:gridCol w="554037"/>
                <a:gridCol w="666750"/>
                <a:gridCol w="617538"/>
                <a:gridCol w="611187"/>
                <a:gridCol w="614363"/>
                <a:gridCol w="612775"/>
                <a:gridCol w="611187"/>
                <a:gridCol w="609600"/>
                <a:gridCol w="614363"/>
                <a:gridCol w="612775"/>
              </a:tblGrid>
              <a:tr h="431800"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</a:t>
                      </a:r>
                      <a:endParaRPr lang="en-GB" altLang="x-none" sz="1600" b="1"/>
                    </a:p>
                  </a:txBody>
                  <a:tcPr>
                    <a:lnL cap="flat">
                      <a:noFill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6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9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12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15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18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21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24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27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30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80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marL="742950" lvl="1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4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marL="1143000" lvl="2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0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marL="1600200" lvl="3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marL="2057400" lvl="4" indent="-2286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1800" b="0" i="0" u="none" kern="1200" baseline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</a:lstStyle>
                    <a:p>
                      <a:pPr marL="0" lvl="0" indent="0" algn="r">
                        <a:buNone/>
                      </a:pPr>
                      <a:r>
                        <a:rPr lang="en-GB" altLang="x-none" sz="1600" b="1"/>
                        <a:t>33</a:t>
                      </a:r>
                      <a:endParaRPr lang="en-GB" altLang="x-none" sz="1600" b="1"/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5461" name="Straight Connector 15460"/>
          <p:cNvSpPr/>
          <p:nvPr/>
        </p:nvSpPr>
        <p:spPr>
          <a:xfrm flipV="1">
            <a:off x="1403350" y="3789363"/>
            <a:ext cx="6696075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62" name="Straight Connector 15461"/>
          <p:cNvSpPr/>
          <p:nvPr/>
        </p:nvSpPr>
        <p:spPr>
          <a:xfrm flipV="1">
            <a:off x="1403350" y="4292600"/>
            <a:ext cx="6696075" cy="0"/>
          </a:xfrm>
          <a:prstGeom prst="line">
            <a:avLst/>
          </a:prstGeom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5465" name="Rectangle 15464"/>
          <p:cNvSpPr/>
          <p:nvPr/>
        </p:nvSpPr>
        <p:spPr>
          <a:xfrm>
            <a:off x="0" y="3284538"/>
            <a:ext cx="1354138" cy="779462"/>
          </a:xfrm>
          <a:prstGeom prst="rect">
            <a:avLst/>
          </a:prstGeom>
          <a:noFill/>
          <a:ln w="9525">
            <a:noFill/>
          </a:ln>
        </p:spPr>
        <p:txBody>
          <a:bodyPr wrap="none" anchor="t" anchorCtr="0"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Numerator</a:t>
            </a:r>
            <a:endParaRPr lang="en-GB" altLang="x-none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>
                <a:latin typeface="Comic Sans MS" panose="030F0702030302020204" pitchFamily="66" charset="0"/>
              </a:rPr>
              <a:t>line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5466" name="Text Box 15465"/>
          <p:cNvSpPr txBox="1"/>
          <p:nvPr/>
        </p:nvSpPr>
        <p:spPr>
          <a:xfrm>
            <a:off x="0" y="4149725"/>
            <a:ext cx="1547813" cy="7794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Denominator</a:t>
            </a:r>
            <a:endParaRPr lang="en-GB" altLang="x-none">
              <a:latin typeface="Comic Sans MS" panose="030F0702030302020204" pitchFamily="66" charset="0"/>
            </a:endParaRPr>
          </a:p>
          <a:p>
            <a:pPr>
              <a:spcBef>
                <a:spcPct val="50000"/>
              </a:spcBef>
            </a:pPr>
            <a:r>
              <a:rPr lang="en-GB" altLang="x-none">
                <a:latin typeface="Comic Sans MS" panose="030F0702030302020204" pitchFamily="66" charset="0"/>
              </a:rPr>
              <a:t>line</a:t>
            </a:r>
            <a:endParaRPr>
              <a:latin typeface="Comic Sans MS" panose="030F0702030302020204" pitchFamily="66" charset="0"/>
            </a:endParaRPr>
          </a:p>
        </p:txBody>
      </p:sp>
      <p:sp>
        <p:nvSpPr>
          <p:cNvPr id="15467" name="Rectangle 15466"/>
          <p:cNvSpPr/>
          <p:nvPr/>
        </p:nvSpPr>
        <p:spPr>
          <a:xfrm>
            <a:off x="611188" y="5300663"/>
            <a:ext cx="7993062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GB" altLang="x-none">
                <a:solidFill>
                  <a:schemeClr val="tx2"/>
                </a:solidFill>
                <a:latin typeface="Comic Sans MS" panose="030F0702030302020204" pitchFamily="66" charset="0"/>
              </a:rPr>
              <a:t>Draw 2 identical lines. Label one as the </a:t>
            </a:r>
            <a:r>
              <a:rPr lang="en-GB" altLang="x-none" u="sng">
                <a:solidFill>
                  <a:schemeClr val="tx2"/>
                </a:solidFill>
                <a:latin typeface="Comic Sans MS" panose="030F0702030302020204" pitchFamily="66" charset="0"/>
              </a:rPr>
              <a:t>numerator line</a:t>
            </a:r>
            <a:r>
              <a:rPr lang="en-GB" altLang="x-none">
                <a:solidFill>
                  <a:schemeClr val="tx2"/>
                </a:solidFill>
                <a:latin typeface="Comic Sans MS" panose="030F0702030302020204" pitchFamily="66" charset="0"/>
              </a:rPr>
              <a:t> and the other </a:t>
            </a:r>
            <a:r>
              <a:rPr lang="en-GB" altLang="x-none" u="sng">
                <a:solidFill>
                  <a:schemeClr val="tx2"/>
                </a:solidFill>
                <a:latin typeface="Comic Sans MS" panose="030F0702030302020204" pitchFamily="66" charset="0"/>
              </a:rPr>
              <a:t>denominator line</a:t>
            </a:r>
            <a:r>
              <a:rPr lang="en-GB" altLang="x-none">
                <a:solidFill>
                  <a:schemeClr val="tx2"/>
                </a:solidFill>
                <a:latin typeface="Comic Sans MS" panose="030F0702030302020204" pitchFamily="66" charset="0"/>
              </a:rPr>
              <a:t>. Split the lines up into the same number of equal parts take the fraction 2/3 do the 2 times table on the top line and the 3 times table on the bottom line. What do you notice?</a:t>
            </a:r>
            <a:endParaRPr lang="en-GB" altLang="x-none">
              <a:solidFill>
                <a:schemeClr val="tx2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7">
                                            <p:txEl>
                                              <p:charRg st="0" end="2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5" grpId="0"/>
      <p:bldP spid="15466" grpId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4428</Words>
  <Application>WPS Presentation</Application>
  <PresentationFormat>On-screen Show</PresentationFormat>
  <Paragraphs>377</Paragraphs>
  <Slides>37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105</vt:i4>
      </vt:variant>
      <vt:variant>
        <vt:lpstr>幻灯片标题</vt:lpstr>
      </vt:variant>
      <vt:variant>
        <vt:i4>37</vt:i4>
      </vt:variant>
    </vt:vector>
  </HeadingPairs>
  <TitlesOfParts>
    <vt:vector size="151" baseType="lpstr">
      <vt:lpstr>Arial</vt:lpstr>
      <vt:lpstr>SimSun</vt:lpstr>
      <vt:lpstr>Wingdings</vt:lpstr>
      <vt:lpstr>Comic Sans MS</vt:lpstr>
      <vt:lpstr>微软雅黑</vt:lpstr>
      <vt:lpstr>Monospace</vt:lpstr>
      <vt:lpstr>Arial Unicode MS</vt:lpstr>
      <vt:lpstr>Calibri</vt:lpstr>
      <vt:lpstr>Default Design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GCSE Mathematics</dc:title>
  <dc:creator> jim.groves@ntlworld.com</dc:creator>
  <cp:lastModifiedBy>mathssite.com</cp:lastModifiedBy>
  <cp:revision>11</cp:revision>
  <dcterms:created xsi:type="dcterms:W3CDTF">2019-04-12T18:49:02Z</dcterms:created>
  <dcterms:modified xsi:type="dcterms:W3CDTF">2019-04-12T18:49:02Z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1033-11.1.0.8372</vt:lpwstr>
  </property>
</Properties>
</file>